
<file path=[Content_Types].xml><?xml version="1.0" encoding="utf-8"?>
<Types xmlns="http://schemas.openxmlformats.org/package/2006/content-types">
  <Default Extension="jpeg" ContentType="image/jpeg"/>
  <Default Extension="png" ContentType="image/png"/>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Lst>
  <p:notesMasterIdLst>
    <p:notesMasterId r:id="rId5"/>
  </p:notesMasterIdLst>
  <p:handoutMasterIdLst>
    <p:handoutMasterId r:id="rId29"/>
  </p:handoutMasterIdLst>
  <p:sldIdLst>
    <p:sldId id="410" r:id="rId3"/>
    <p:sldId id="455" r:id="rId4"/>
    <p:sldId id="411" r:id="rId6"/>
    <p:sldId id="412" r:id="rId7"/>
    <p:sldId id="505" r:id="rId8"/>
    <p:sldId id="415" r:id="rId9"/>
    <p:sldId id="425" r:id="rId10"/>
    <p:sldId id="433" r:id="rId11"/>
    <p:sldId id="434" r:id="rId12"/>
    <p:sldId id="431" r:id="rId13"/>
    <p:sldId id="418" r:id="rId14"/>
    <p:sldId id="417" r:id="rId15"/>
    <p:sldId id="419" r:id="rId16"/>
    <p:sldId id="420" r:id="rId17"/>
    <p:sldId id="437" r:id="rId18"/>
    <p:sldId id="432" r:id="rId19"/>
    <p:sldId id="421" r:id="rId20"/>
    <p:sldId id="456" r:id="rId21"/>
    <p:sldId id="508" r:id="rId22"/>
    <p:sldId id="509" r:id="rId23"/>
    <p:sldId id="510" r:id="rId24"/>
    <p:sldId id="435" r:id="rId25"/>
    <p:sldId id="503" r:id="rId26"/>
    <p:sldId id="511" r:id="rId27"/>
    <p:sldId id="436" r:id="rId28"/>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李 亚" initials="李"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15050"/>
    <a:srgbClr val="AA6161"/>
    <a:srgbClr val="E8E1D0"/>
    <a:srgbClr val="B39C61"/>
    <a:srgbClr val="FF6600"/>
    <a:srgbClr val="EBF1E9"/>
    <a:srgbClr val="A99051"/>
    <a:srgbClr val="584300"/>
    <a:srgbClr val="000066"/>
    <a:srgbClr val="0045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06" autoAdjust="0"/>
    <p:restoredTop sz="95860" autoAdjust="0"/>
  </p:normalViewPr>
  <p:slideViewPr>
    <p:cSldViewPr snapToGrid="0">
      <p:cViewPr varScale="1">
        <p:scale>
          <a:sx n="86" d="100"/>
          <a:sy n="86" d="100"/>
        </p:scale>
        <p:origin x="480" y="62"/>
      </p:cViewPr>
      <p:guideLst>
        <p:guide orient="horz" pos="2172"/>
        <p:guide pos="3946"/>
        <p:guide pos="853"/>
        <p:guide orient="horz" pos="4243"/>
        <p:guide pos="689"/>
      </p:guideLst>
    </p:cSldViewPr>
  </p:slideViewPr>
  <p:notesTextViewPr>
    <p:cViewPr>
      <p:scale>
        <a:sx n="1" d="1"/>
        <a:sy n="1" d="1"/>
      </p:scale>
      <p:origin x="0" y="0"/>
    </p:cViewPr>
  </p:notesTextViewPr>
  <p:notesViewPr>
    <p:cSldViewPr snapToGrid="0">
      <p:cViewPr varScale="1">
        <p:scale>
          <a:sx n="58" d="100"/>
          <a:sy n="58" d="100"/>
        </p:scale>
        <p:origin x="-2580" y="-78"/>
      </p:cViewPr>
      <p:guideLst>
        <p:guide orient="horz" pos="2897"/>
        <p:guide pos="222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4" Type="http://schemas.openxmlformats.org/officeDocument/2006/relationships/tags" Target="tags/tag116.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F2F69F9-A7E9-4BD6-A170-1F07EC953897}" type="doc">
      <dgm:prSet loTypeId="urn:microsoft.com/office/officeart/2005/8/layout/funnel1" loCatId="relationship" qsTypeId="urn:microsoft.com/office/officeart/2005/8/quickstyle/simple1#1" qsCatId="simple" csTypeId="urn:microsoft.com/office/officeart/2005/8/colors/accent1_2#1" csCatId="accent1" phldr="1"/>
      <dgm:spPr/>
      <dgm:t>
        <a:bodyPr/>
        <a:lstStyle/>
        <a:p>
          <a:endParaRPr lang="zh-CN" altLang="en-US"/>
        </a:p>
      </dgm:t>
    </dgm:pt>
    <dgm:pt modelId="{38761525-C5A1-44C1-9D1A-3B611CFB4591}">
      <dgm:prSet phldrT="[文本]" custT="1"/>
      <dgm:spPr>
        <a:solidFill>
          <a:srgbClr val="FF6600"/>
        </a:solidFill>
        <a:scene3d>
          <a:camera prst="orthographicFront"/>
          <a:lightRig rig="threePt" dir="t"/>
        </a:scene3d>
        <a:sp3d>
          <a:bevelT/>
        </a:sp3d>
      </dgm:spPr>
      <dgm:t>
        <a:bodyPr lIns="36000" rIns="14400"/>
        <a:lstStyle/>
        <a:p>
          <a:pPr algn="ctr">
            <a:lnSpc>
              <a:spcPts val="2000"/>
            </a:lnSpc>
            <a:spcAft>
              <a:spcPts val="0"/>
            </a:spcAft>
          </a:pPr>
          <a:r>
            <a:rPr lang="zh-CN" altLang="en-US" sz="1600" dirty="0">
              <a:latin typeface="微软雅黑" panose="020B0503020204020204" pitchFamily="34" charset="-122"/>
              <a:ea typeface="微软雅黑" panose="020B0503020204020204" pitchFamily="34" charset="-122"/>
            </a:rPr>
            <a:t>集中</a:t>
          </a:r>
          <a:endParaRPr lang="en-US" altLang="zh-CN" sz="1600" dirty="0">
            <a:latin typeface="微软雅黑" panose="020B0503020204020204" pitchFamily="34" charset="-122"/>
            <a:ea typeface="微软雅黑" panose="020B0503020204020204" pitchFamily="34" charset="-122"/>
          </a:endParaRPr>
        </a:p>
        <a:p>
          <a:pPr algn="ctr">
            <a:lnSpc>
              <a:spcPts val="2000"/>
            </a:lnSpc>
            <a:spcAft>
              <a:spcPts val="0"/>
            </a:spcAft>
          </a:pPr>
          <a:r>
            <a:rPr lang="zh-CN" altLang="en-US" sz="1600" dirty="0">
              <a:latin typeface="微软雅黑" panose="020B0503020204020204" pitchFamily="34" charset="-122"/>
              <a:ea typeface="微软雅黑" panose="020B0503020204020204" pitchFamily="34" charset="-122"/>
            </a:rPr>
            <a:t>授课</a:t>
          </a:r>
        </a:p>
      </dgm:t>
    </dgm:pt>
    <dgm:pt modelId="{5A5513E8-DC68-4750-9BA2-00512FF311C0}" cxnId="{563D6FAC-61B1-40DD-AC59-8D52075C7E7A}" type="parTrans">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E68E23E3-78FC-4590-91B4-0F15092751DB}" cxnId="{563D6FAC-61B1-40DD-AC59-8D52075C7E7A}" type="sibTrans">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7A299EC5-AFAC-49AE-A5E0-9E70DFFF0A95}">
      <dgm:prSet phldrT="[文本]" custT="1"/>
      <dgm:spPr>
        <a:solidFill>
          <a:schemeClr val="accent5">
            <a:lumMod val="50000"/>
          </a:schemeClr>
        </a:solidFill>
        <a:scene3d>
          <a:camera prst="orthographicFront"/>
          <a:lightRig rig="threePt" dir="t"/>
        </a:scene3d>
        <a:sp3d>
          <a:bevelT/>
        </a:sp3d>
      </dgm:spPr>
      <dgm:t>
        <a:bodyPr/>
        <a:lstStyle/>
        <a:p>
          <a:r>
            <a:rPr lang="zh-CN" altLang="en-US" sz="1600" dirty="0">
              <a:latin typeface="微软雅黑" panose="020B0503020204020204" pitchFamily="34" charset="-122"/>
              <a:ea typeface="微软雅黑" panose="020B0503020204020204" pitchFamily="34" charset="-122"/>
            </a:rPr>
            <a:t>调研</a:t>
          </a:r>
        </a:p>
      </dgm:t>
    </dgm:pt>
    <dgm:pt modelId="{4D88D5CD-755E-47BB-98A1-968426398B7C}" cxnId="{9D500644-098D-4D17-9830-8F215F56038B}" type="parTrans">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30F5C9D9-A302-4FB9-9EB0-5AF89D80E13D}" cxnId="{9D500644-098D-4D17-9830-8F215F56038B}" type="sibTrans">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92F69405-27E7-4FE1-8984-5623CD7052DC}">
      <dgm:prSet phldrT="[文本]" custT="1"/>
      <dgm:spPr>
        <a:solidFill>
          <a:schemeClr val="bg2">
            <a:lumMod val="25000"/>
          </a:schemeClr>
        </a:solidFill>
        <a:scene3d>
          <a:camera prst="orthographicFront"/>
          <a:lightRig rig="threePt" dir="t"/>
        </a:scene3d>
        <a:sp3d>
          <a:bevelT/>
        </a:sp3d>
      </dgm:spPr>
      <dgm:t>
        <a:bodyPr/>
        <a:lstStyle/>
        <a:p>
          <a:pPr>
            <a:lnSpc>
              <a:spcPts val="2000"/>
            </a:lnSpc>
            <a:spcAft>
              <a:spcPts val="0"/>
            </a:spcAft>
          </a:pPr>
          <a:r>
            <a:rPr lang="zh-CN" altLang="en-US" sz="1600" dirty="0">
              <a:latin typeface="微软雅黑" panose="020B0503020204020204" pitchFamily="34" charset="-122"/>
              <a:ea typeface="微软雅黑" panose="020B0503020204020204" pitchFamily="34" charset="-122"/>
            </a:rPr>
            <a:t>创新实践工作坊</a:t>
          </a:r>
        </a:p>
      </dgm:t>
    </dgm:pt>
    <dgm:pt modelId="{8315CB53-A9CF-4DF0-8F98-FE1709A53ED4}" cxnId="{FBF6C6AC-D0E4-4AC0-86B1-93357719F443}" type="parTrans">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AFFD3A50-4922-49D6-8852-41B40B5700BA}" cxnId="{FBF6C6AC-D0E4-4AC0-86B1-93357719F443}" type="sibTrans">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417DBC94-D136-4118-AAB4-99D17C323353}">
      <dgm:prSet phldrT="[文本]" custT="1"/>
      <dgm:spPr/>
      <dgm:t>
        <a:bodyPr/>
        <a:lstStyle/>
        <a:p>
          <a:r>
            <a:rPr lang="zh-CN" sz="1600" b="1" dirty="0">
              <a:latin typeface="微软雅黑" panose="020B0503020204020204" pitchFamily="34" charset="-122"/>
              <a:ea typeface="微软雅黑" panose="020B0503020204020204" pitchFamily="34" charset="-122"/>
            </a:rPr>
            <a:t>实践方案、创新</a:t>
          </a:r>
          <a:r>
            <a:rPr lang="en-US" sz="1600" b="1" dirty="0">
              <a:latin typeface="微软雅黑" panose="020B0503020204020204" pitchFamily="34" charset="-122"/>
              <a:ea typeface="微软雅黑" panose="020B0503020204020204" pitchFamily="34" charset="-122"/>
            </a:rPr>
            <a:t>/</a:t>
          </a:r>
          <a:r>
            <a:rPr lang="zh-CN" sz="1600" b="1" dirty="0">
              <a:latin typeface="微软雅黑" panose="020B0503020204020204" pitchFamily="34" charset="-122"/>
              <a:ea typeface="微软雅黑" panose="020B0503020204020204" pitchFamily="34" charset="-122"/>
            </a:rPr>
            <a:t>改善提案</a:t>
          </a:r>
          <a:endParaRPr lang="zh-CN" altLang="en-US" sz="1600" dirty="0">
            <a:latin typeface="微软雅黑" panose="020B0503020204020204" pitchFamily="34" charset="-122"/>
            <a:ea typeface="微软雅黑" panose="020B0503020204020204" pitchFamily="34" charset="-122"/>
          </a:endParaRPr>
        </a:p>
      </dgm:t>
    </dgm:pt>
    <dgm:pt modelId="{4AAD898A-76C5-49ED-8303-929C2973396A}" cxnId="{6FC91FC0-9646-41E5-ADAF-02CDA5F9589E}" type="parTrans">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85E7E22A-0866-4E8C-9025-CEA5AF4C1EC2}" cxnId="{6FC91FC0-9646-41E5-ADAF-02CDA5F9589E}" type="sibTrans">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4A9E6D75-394E-48E9-A9DA-0A6159261AEF}" type="pres">
      <dgm:prSet presAssocID="{3F2F69F9-A7E9-4BD6-A170-1F07EC953897}" presName="Name0" presStyleCnt="0">
        <dgm:presLayoutVars>
          <dgm:chMax val="4"/>
          <dgm:resizeHandles val="exact"/>
        </dgm:presLayoutVars>
      </dgm:prSet>
      <dgm:spPr/>
    </dgm:pt>
    <dgm:pt modelId="{C36043EB-8647-431F-99FD-22726980F278}" type="pres">
      <dgm:prSet presAssocID="{3F2F69F9-A7E9-4BD6-A170-1F07EC953897}" presName="ellipse" presStyleLbl="trBgShp" presStyleIdx="0" presStyleCnt="1"/>
      <dgm:spPr>
        <a:scene3d>
          <a:camera prst="orthographicFront"/>
          <a:lightRig rig="threePt" dir="t"/>
        </a:scene3d>
        <a:sp3d>
          <a:bevelT/>
        </a:sp3d>
      </dgm:spPr>
    </dgm:pt>
    <dgm:pt modelId="{0CF9C444-6480-4677-820E-48F0673EF930}" type="pres">
      <dgm:prSet presAssocID="{3F2F69F9-A7E9-4BD6-A170-1F07EC953897}" presName="arrow1" presStyleLbl="fgShp" presStyleIdx="0" presStyleCnt="1"/>
      <dgm:spPr>
        <a:solidFill>
          <a:schemeClr val="bg2">
            <a:lumMod val="50000"/>
          </a:schemeClr>
        </a:solidFill>
      </dgm:spPr>
    </dgm:pt>
    <dgm:pt modelId="{C132AAD0-B979-41D3-856C-2160DC9B2F90}" type="pres">
      <dgm:prSet presAssocID="{3F2F69F9-A7E9-4BD6-A170-1F07EC953897}" presName="rectangle" presStyleLbl="revTx" presStyleIdx="0" presStyleCnt="1" custLinFactNeighborX="-334" custLinFactNeighborY="-2223">
        <dgm:presLayoutVars>
          <dgm:bulletEnabled val="1"/>
        </dgm:presLayoutVars>
      </dgm:prSet>
      <dgm:spPr/>
    </dgm:pt>
    <dgm:pt modelId="{6FECBE2E-1AF5-4A0E-9EEA-360DCA3BA0BD}" type="pres">
      <dgm:prSet presAssocID="{7A299EC5-AFAC-49AE-A5E0-9E70DFFF0A95}" presName="item1" presStyleLbl="node1" presStyleIdx="0" presStyleCnt="3">
        <dgm:presLayoutVars>
          <dgm:bulletEnabled val="1"/>
        </dgm:presLayoutVars>
      </dgm:prSet>
      <dgm:spPr/>
    </dgm:pt>
    <dgm:pt modelId="{E5F38166-D2A2-4E0F-AC4D-33FEAE7A2FD1}" type="pres">
      <dgm:prSet presAssocID="{92F69405-27E7-4FE1-8984-5623CD7052DC}" presName="item2" presStyleLbl="node1" presStyleIdx="1" presStyleCnt="3">
        <dgm:presLayoutVars>
          <dgm:bulletEnabled val="1"/>
        </dgm:presLayoutVars>
      </dgm:prSet>
      <dgm:spPr/>
    </dgm:pt>
    <dgm:pt modelId="{FA7F6C43-C121-4C58-90D5-647D1E93D9B6}" type="pres">
      <dgm:prSet presAssocID="{417DBC94-D136-4118-AAB4-99D17C323353}" presName="item3" presStyleLbl="node1" presStyleIdx="2" presStyleCnt="3">
        <dgm:presLayoutVars>
          <dgm:bulletEnabled val="1"/>
        </dgm:presLayoutVars>
      </dgm:prSet>
      <dgm:spPr/>
    </dgm:pt>
    <dgm:pt modelId="{0E17EFCB-E792-44A5-99F4-8B01ACFB2FD3}" type="pres">
      <dgm:prSet presAssocID="{3F2F69F9-A7E9-4BD6-A170-1F07EC953897}" presName="funnel" presStyleLbl="trAlignAcc1" presStyleIdx="0" presStyleCnt="1" custLinFactNeighborX="-590" custLinFactNeighborY="-117"/>
      <dgm:spPr>
        <a:ln>
          <a:solidFill>
            <a:schemeClr val="bg2">
              <a:lumMod val="50000"/>
            </a:schemeClr>
          </a:solidFill>
        </a:ln>
        <a:scene3d>
          <a:camera prst="orthographicFront"/>
          <a:lightRig rig="threePt" dir="t"/>
        </a:scene3d>
        <a:sp3d>
          <a:bevelT/>
        </a:sp3d>
      </dgm:spPr>
    </dgm:pt>
  </dgm:ptLst>
  <dgm:cxnLst>
    <dgm:cxn modelId="{1CB97136-2EDB-4FBF-9033-B8F8BD506CAD}" type="presOf" srcId="{38761525-C5A1-44C1-9D1A-3B611CFB4591}" destId="{FA7F6C43-C121-4C58-90D5-647D1E93D9B6}" srcOrd="0" destOrd="0" presId="urn:microsoft.com/office/officeart/2005/8/layout/funnel1"/>
    <dgm:cxn modelId="{9D500644-098D-4D17-9830-8F215F56038B}" srcId="{3F2F69F9-A7E9-4BD6-A170-1F07EC953897}" destId="{7A299EC5-AFAC-49AE-A5E0-9E70DFFF0A95}" srcOrd="1" destOrd="0" parTransId="{4D88D5CD-755E-47BB-98A1-968426398B7C}" sibTransId="{30F5C9D9-A302-4FB9-9EB0-5AF89D80E13D}"/>
    <dgm:cxn modelId="{FC29106E-2BC1-400A-A026-E7C4B3AA49B4}" type="presOf" srcId="{417DBC94-D136-4118-AAB4-99D17C323353}" destId="{C132AAD0-B979-41D3-856C-2160DC9B2F90}" srcOrd="0" destOrd="0" presId="urn:microsoft.com/office/officeart/2005/8/layout/funnel1"/>
    <dgm:cxn modelId="{828A897C-6E21-4A4E-9454-3079A4D5CAC9}" type="presOf" srcId="{7A299EC5-AFAC-49AE-A5E0-9E70DFFF0A95}" destId="{E5F38166-D2A2-4E0F-AC4D-33FEAE7A2FD1}" srcOrd="0" destOrd="0" presId="urn:microsoft.com/office/officeart/2005/8/layout/funnel1"/>
    <dgm:cxn modelId="{0DD7D17D-98FE-42C7-86C9-C8B16316B13D}" type="presOf" srcId="{3F2F69F9-A7E9-4BD6-A170-1F07EC953897}" destId="{4A9E6D75-394E-48E9-A9DA-0A6159261AEF}" srcOrd="0" destOrd="0" presId="urn:microsoft.com/office/officeart/2005/8/layout/funnel1"/>
    <dgm:cxn modelId="{C649A195-8332-4064-9928-3FB99AE7D44C}" type="presOf" srcId="{92F69405-27E7-4FE1-8984-5623CD7052DC}" destId="{6FECBE2E-1AF5-4A0E-9EEA-360DCA3BA0BD}" srcOrd="0" destOrd="0" presId="urn:microsoft.com/office/officeart/2005/8/layout/funnel1"/>
    <dgm:cxn modelId="{563D6FAC-61B1-40DD-AC59-8D52075C7E7A}" srcId="{3F2F69F9-A7E9-4BD6-A170-1F07EC953897}" destId="{38761525-C5A1-44C1-9D1A-3B611CFB4591}" srcOrd="0" destOrd="0" parTransId="{5A5513E8-DC68-4750-9BA2-00512FF311C0}" sibTransId="{E68E23E3-78FC-4590-91B4-0F15092751DB}"/>
    <dgm:cxn modelId="{FBF6C6AC-D0E4-4AC0-86B1-93357719F443}" srcId="{3F2F69F9-A7E9-4BD6-A170-1F07EC953897}" destId="{92F69405-27E7-4FE1-8984-5623CD7052DC}" srcOrd="2" destOrd="0" parTransId="{8315CB53-A9CF-4DF0-8F98-FE1709A53ED4}" sibTransId="{AFFD3A50-4922-49D6-8852-41B40B5700BA}"/>
    <dgm:cxn modelId="{6FC91FC0-9646-41E5-ADAF-02CDA5F9589E}" srcId="{3F2F69F9-A7E9-4BD6-A170-1F07EC953897}" destId="{417DBC94-D136-4118-AAB4-99D17C323353}" srcOrd="3" destOrd="0" parTransId="{4AAD898A-76C5-49ED-8303-929C2973396A}" sibTransId="{85E7E22A-0866-4E8C-9025-CEA5AF4C1EC2}"/>
    <dgm:cxn modelId="{560C3DA0-4B83-40D4-9AB0-7C4A0888A32B}" type="presParOf" srcId="{4A9E6D75-394E-48E9-A9DA-0A6159261AEF}" destId="{C36043EB-8647-431F-99FD-22726980F278}" srcOrd="0" destOrd="0" presId="urn:microsoft.com/office/officeart/2005/8/layout/funnel1"/>
    <dgm:cxn modelId="{1D29C3F9-235B-41DC-B306-82AF172D8093}" type="presParOf" srcId="{4A9E6D75-394E-48E9-A9DA-0A6159261AEF}" destId="{0CF9C444-6480-4677-820E-48F0673EF930}" srcOrd="1" destOrd="0" presId="urn:microsoft.com/office/officeart/2005/8/layout/funnel1"/>
    <dgm:cxn modelId="{A5D625B8-2F7D-4D55-A5D8-216DACCD9310}" type="presParOf" srcId="{4A9E6D75-394E-48E9-A9DA-0A6159261AEF}" destId="{C132AAD0-B979-41D3-856C-2160DC9B2F90}" srcOrd="2" destOrd="0" presId="urn:microsoft.com/office/officeart/2005/8/layout/funnel1"/>
    <dgm:cxn modelId="{CE9646FE-5D78-4C18-93AF-C3172CD2953A}" type="presParOf" srcId="{4A9E6D75-394E-48E9-A9DA-0A6159261AEF}" destId="{6FECBE2E-1AF5-4A0E-9EEA-360DCA3BA0BD}" srcOrd="3" destOrd="0" presId="urn:microsoft.com/office/officeart/2005/8/layout/funnel1"/>
    <dgm:cxn modelId="{B0433C77-AF61-42D6-BA34-8F004E81B5FE}" type="presParOf" srcId="{4A9E6D75-394E-48E9-A9DA-0A6159261AEF}" destId="{E5F38166-D2A2-4E0F-AC4D-33FEAE7A2FD1}" srcOrd="4" destOrd="0" presId="urn:microsoft.com/office/officeart/2005/8/layout/funnel1"/>
    <dgm:cxn modelId="{65013B9E-1D9A-4DFF-9D97-EFF0BAE78026}" type="presParOf" srcId="{4A9E6D75-394E-48E9-A9DA-0A6159261AEF}" destId="{FA7F6C43-C121-4C58-90D5-647D1E93D9B6}" srcOrd="5" destOrd="0" presId="urn:microsoft.com/office/officeart/2005/8/layout/funnel1"/>
    <dgm:cxn modelId="{53317185-1CFD-415F-B7FE-4BD0750CC48F}" type="presParOf" srcId="{4A9E6D75-394E-48E9-A9DA-0A6159261AEF}" destId="{0E17EFCB-E792-44A5-99F4-8B01ACFB2FD3}"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6043EB-8647-431F-99FD-22726980F278}">
      <dsp:nvSpPr>
        <dsp:cNvPr id="0" name=""/>
        <dsp:cNvSpPr/>
      </dsp:nvSpPr>
      <dsp:spPr>
        <a:xfrm>
          <a:off x="1276116" y="184412"/>
          <a:ext cx="3659872" cy="1271025"/>
        </a:xfrm>
        <a:prstGeom prst="ellipse">
          <a:avLst/>
        </a:prstGeom>
        <a:solidFill>
          <a:schemeClr val="accent1">
            <a:tint val="50000"/>
            <a:alpha val="4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dsp:style>
    </dsp:sp>
    <dsp:sp modelId="{0CF9C444-6480-4677-820E-48F0673EF930}">
      <dsp:nvSpPr>
        <dsp:cNvPr id="0" name=""/>
        <dsp:cNvSpPr/>
      </dsp:nvSpPr>
      <dsp:spPr>
        <a:xfrm>
          <a:off x="2757088" y="3296722"/>
          <a:ext cx="709277" cy="453937"/>
        </a:xfrm>
        <a:prstGeom prst="downArrow">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32AAD0-B979-41D3-856C-2160DC9B2F90}">
      <dsp:nvSpPr>
        <dsp:cNvPr id="0" name=""/>
        <dsp:cNvSpPr/>
      </dsp:nvSpPr>
      <dsp:spPr>
        <a:xfrm>
          <a:off x="1398089" y="3640952"/>
          <a:ext cx="3404532" cy="851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zh-CN" sz="1600" b="1" kern="1200" dirty="0">
              <a:latin typeface="微软雅黑" panose="020B0503020204020204" pitchFamily="34" charset="-122"/>
              <a:ea typeface="微软雅黑" panose="020B0503020204020204" pitchFamily="34" charset="-122"/>
            </a:rPr>
            <a:t>实践方案、创新</a:t>
          </a:r>
          <a:r>
            <a:rPr lang="en-US" sz="1600" b="1" kern="1200" dirty="0">
              <a:latin typeface="微软雅黑" panose="020B0503020204020204" pitchFamily="34" charset="-122"/>
              <a:ea typeface="微软雅黑" panose="020B0503020204020204" pitchFamily="34" charset="-122"/>
            </a:rPr>
            <a:t>/</a:t>
          </a:r>
          <a:r>
            <a:rPr lang="zh-CN" sz="1600" b="1" kern="1200" dirty="0">
              <a:latin typeface="微软雅黑" panose="020B0503020204020204" pitchFamily="34" charset="-122"/>
              <a:ea typeface="微软雅黑" panose="020B0503020204020204" pitchFamily="34" charset="-122"/>
            </a:rPr>
            <a:t>改善提案</a:t>
          </a:r>
          <a:endParaRPr lang="zh-CN" altLang="en-US" sz="1600" kern="1200" dirty="0">
            <a:latin typeface="微软雅黑" panose="020B0503020204020204" pitchFamily="34" charset="-122"/>
            <a:ea typeface="微软雅黑" panose="020B0503020204020204" pitchFamily="34" charset="-122"/>
          </a:endParaRPr>
        </a:p>
      </dsp:txBody>
      <dsp:txXfrm>
        <a:off x="1398089" y="3640952"/>
        <a:ext cx="3404532" cy="851133"/>
      </dsp:txXfrm>
    </dsp:sp>
    <dsp:sp modelId="{6FECBE2E-1AF5-4A0E-9EEA-360DCA3BA0BD}">
      <dsp:nvSpPr>
        <dsp:cNvPr id="0" name=""/>
        <dsp:cNvSpPr/>
      </dsp:nvSpPr>
      <dsp:spPr>
        <a:xfrm>
          <a:off x="2606721" y="1553601"/>
          <a:ext cx="1276699" cy="1276699"/>
        </a:xfrm>
        <a:prstGeom prst="ellipse">
          <a:avLst/>
        </a:prstGeom>
        <a:solidFill>
          <a:schemeClr val="bg2">
            <a:lumMod val="2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ts val="2000"/>
            </a:lnSpc>
            <a:spcBef>
              <a:spcPct val="0"/>
            </a:spcBef>
            <a:spcAft>
              <a:spcPts val="0"/>
            </a:spcAft>
            <a:buNone/>
          </a:pPr>
          <a:r>
            <a:rPr lang="zh-CN" altLang="en-US" sz="1600" kern="1200" dirty="0">
              <a:latin typeface="微软雅黑" panose="020B0503020204020204" pitchFamily="34" charset="-122"/>
              <a:ea typeface="微软雅黑" panose="020B0503020204020204" pitchFamily="34" charset="-122"/>
            </a:rPr>
            <a:t>创新实践工作坊</a:t>
          </a:r>
        </a:p>
      </dsp:txBody>
      <dsp:txXfrm>
        <a:off x="2793689" y="1740569"/>
        <a:ext cx="902763" cy="902763"/>
      </dsp:txXfrm>
    </dsp:sp>
    <dsp:sp modelId="{E5F38166-D2A2-4E0F-AC4D-33FEAE7A2FD1}">
      <dsp:nvSpPr>
        <dsp:cNvPr id="0" name=""/>
        <dsp:cNvSpPr/>
      </dsp:nvSpPr>
      <dsp:spPr>
        <a:xfrm>
          <a:off x="1693172" y="595793"/>
          <a:ext cx="1276699" cy="1276699"/>
        </a:xfrm>
        <a:prstGeom prst="ellipse">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latin typeface="微软雅黑" panose="020B0503020204020204" pitchFamily="34" charset="-122"/>
              <a:ea typeface="微软雅黑" panose="020B0503020204020204" pitchFamily="34" charset="-122"/>
            </a:rPr>
            <a:t>调研</a:t>
          </a:r>
        </a:p>
      </dsp:txBody>
      <dsp:txXfrm>
        <a:off x="1880140" y="782761"/>
        <a:ext cx="902763" cy="902763"/>
      </dsp:txXfrm>
    </dsp:sp>
    <dsp:sp modelId="{FA7F6C43-C121-4C58-90D5-647D1E93D9B6}">
      <dsp:nvSpPr>
        <dsp:cNvPr id="0" name=""/>
        <dsp:cNvSpPr/>
      </dsp:nvSpPr>
      <dsp:spPr>
        <a:xfrm>
          <a:off x="2998243" y="287115"/>
          <a:ext cx="1276699" cy="1276699"/>
        </a:xfrm>
        <a:prstGeom prst="ellipse">
          <a:avLst/>
        </a:prstGeom>
        <a:solidFill>
          <a:srgbClr val="FF660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36000" tIns="20320" rIns="14400" bIns="20320" numCol="1" spcCol="1270" anchor="ctr" anchorCtr="0">
          <a:noAutofit/>
        </a:bodyPr>
        <a:lstStyle/>
        <a:p>
          <a:pPr marL="0" lvl="0" indent="0" algn="ctr" defTabSz="711200">
            <a:lnSpc>
              <a:spcPts val="2000"/>
            </a:lnSpc>
            <a:spcBef>
              <a:spcPct val="0"/>
            </a:spcBef>
            <a:spcAft>
              <a:spcPts val="0"/>
            </a:spcAft>
            <a:buNone/>
          </a:pPr>
          <a:r>
            <a:rPr lang="zh-CN" altLang="en-US" sz="1600" kern="1200" dirty="0">
              <a:latin typeface="微软雅黑" panose="020B0503020204020204" pitchFamily="34" charset="-122"/>
              <a:ea typeface="微软雅黑" panose="020B0503020204020204" pitchFamily="34" charset="-122"/>
            </a:rPr>
            <a:t>集中</a:t>
          </a:r>
          <a:endParaRPr lang="en-US" altLang="zh-CN" sz="1600" kern="1200" dirty="0">
            <a:latin typeface="微软雅黑" panose="020B0503020204020204" pitchFamily="34" charset="-122"/>
            <a:ea typeface="微软雅黑" panose="020B0503020204020204" pitchFamily="34" charset="-122"/>
          </a:endParaRPr>
        </a:p>
        <a:p>
          <a:pPr marL="0" lvl="0" indent="0" algn="ctr" defTabSz="711200">
            <a:lnSpc>
              <a:spcPts val="2000"/>
            </a:lnSpc>
            <a:spcBef>
              <a:spcPct val="0"/>
            </a:spcBef>
            <a:spcAft>
              <a:spcPts val="0"/>
            </a:spcAft>
            <a:buNone/>
          </a:pPr>
          <a:r>
            <a:rPr lang="zh-CN" altLang="en-US" sz="1600" kern="1200" dirty="0">
              <a:latin typeface="微软雅黑" panose="020B0503020204020204" pitchFamily="34" charset="-122"/>
              <a:ea typeface="微软雅黑" panose="020B0503020204020204" pitchFamily="34" charset="-122"/>
            </a:rPr>
            <a:t>授课</a:t>
          </a:r>
        </a:p>
      </dsp:txBody>
      <dsp:txXfrm>
        <a:off x="3185211" y="474083"/>
        <a:ext cx="902763" cy="902763"/>
      </dsp:txXfrm>
    </dsp:sp>
    <dsp:sp modelId="{0E17EFCB-E792-44A5-99F4-8B01ACFB2FD3}">
      <dsp:nvSpPr>
        <dsp:cNvPr id="0" name=""/>
        <dsp:cNvSpPr/>
      </dsp:nvSpPr>
      <dsp:spPr>
        <a:xfrm>
          <a:off x="1102315" y="24653"/>
          <a:ext cx="3971954" cy="3177563"/>
        </a:xfrm>
        <a:prstGeom prst="funnel">
          <a:avLst/>
        </a:prstGeom>
        <a:solidFill>
          <a:schemeClr val="lt1">
            <a:alpha val="40000"/>
            <a:hueOff val="0"/>
            <a:satOff val="0"/>
            <a:lumOff val="0"/>
            <a:alphaOff val="0"/>
          </a:schemeClr>
        </a:solidFill>
        <a:ln w="6350" cap="flat" cmpd="sng" algn="ctr">
          <a:solidFill>
            <a:schemeClr val="bg2">
              <a:lumMod val="5000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E991B4-FEA9-498E-9933-64BE1EDB880E}"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B7A9240-6251-490D-92FB-A94562B0EBA8}"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4F386B-30A7-4E08-80D7-E0C1B9D4DD3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6EE23B-F67F-4704-9E86-2D3CE897E28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师资力量：有核心师资队伍，并与全国范围内职业培训师、在职经理人、高校学者都有广泛合作</a:t>
            </a:r>
            <a:endParaRPr lang="en-US" altLang="zh-CN" dirty="0"/>
          </a:p>
          <a:p>
            <a:r>
              <a:rPr lang="zh-CN" altLang="en-US" dirty="0"/>
              <a:t>企业规模：注册资金</a:t>
            </a:r>
            <a:r>
              <a:rPr lang="en-US" altLang="zh-CN" dirty="0"/>
              <a:t>100</a:t>
            </a:r>
            <a:r>
              <a:rPr lang="zh-CN" altLang="en-US" dirty="0"/>
              <a:t>万，核心经营、实施人员</a:t>
            </a:r>
            <a:r>
              <a:rPr lang="en-US" altLang="zh-CN" dirty="0"/>
              <a:t>8</a:t>
            </a:r>
            <a:r>
              <a:rPr lang="zh-CN" altLang="en-US" dirty="0"/>
              <a:t>个（除核心师资外），培训和咨询行业</a:t>
            </a:r>
            <a:r>
              <a:rPr lang="en-US" altLang="zh-CN" dirty="0"/>
              <a:t>10</a:t>
            </a:r>
            <a:r>
              <a:rPr lang="zh-CN" altLang="en-US" dirty="0"/>
              <a:t>年以上经验</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646EE23B-F67F-4704-9E86-2D3CE897E28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师资力量：有核心师资队伍，并与全国范围内职业培训师、在职经理人、高校学者都有广泛合作</a:t>
            </a:r>
            <a:endParaRPr lang="en-US" altLang="zh-CN" dirty="0"/>
          </a:p>
          <a:p>
            <a:r>
              <a:rPr lang="zh-CN" altLang="en-US" dirty="0"/>
              <a:t>企业规模：注册资金</a:t>
            </a:r>
            <a:r>
              <a:rPr lang="en-US" altLang="zh-CN" dirty="0"/>
              <a:t>100</a:t>
            </a:r>
            <a:r>
              <a:rPr lang="zh-CN" altLang="en-US" dirty="0"/>
              <a:t>万，核心经营、实施人员</a:t>
            </a:r>
            <a:r>
              <a:rPr lang="en-US" altLang="zh-CN" dirty="0"/>
              <a:t>8</a:t>
            </a:r>
            <a:r>
              <a:rPr lang="zh-CN" altLang="en-US" dirty="0"/>
              <a:t>个（除核心师资外），培训和咨询行业</a:t>
            </a:r>
            <a:r>
              <a:rPr lang="en-US" altLang="zh-CN" dirty="0"/>
              <a:t>10</a:t>
            </a:r>
            <a:r>
              <a:rPr lang="zh-CN" altLang="en-US" dirty="0"/>
              <a:t>年以上经验</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646EE23B-F67F-4704-9E86-2D3CE897E28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师资力量：有核心师资队伍，并与全国范围内职业培训师、在职经理人、高校学者都有广泛合作</a:t>
            </a:r>
            <a:endParaRPr lang="en-US" altLang="zh-CN" dirty="0"/>
          </a:p>
          <a:p>
            <a:r>
              <a:rPr lang="zh-CN" altLang="en-US" dirty="0"/>
              <a:t>企业规模：注册资金</a:t>
            </a:r>
            <a:r>
              <a:rPr lang="en-US" altLang="zh-CN" dirty="0"/>
              <a:t>100</a:t>
            </a:r>
            <a:r>
              <a:rPr lang="zh-CN" altLang="en-US" dirty="0"/>
              <a:t>万，核心经营、实施人员</a:t>
            </a:r>
            <a:r>
              <a:rPr lang="en-US" altLang="zh-CN" dirty="0"/>
              <a:t>8</a:t>
            </a:r>
            <a:r>
              <a:rPr lang="zh-CN" altLang="en-US" dirty="0"/>
              <a:t>个（除核心师资外），培训和咨询行业</a:t>
            </a:r>
            <a:r>
              <a:rPr lang="en-US" altLang="zh-CN" dirty="0"/>
              <a:t>10</a:t>
            </a:r>
            <a:r>
              <a:rPr lang="zh-CN" altLang="en-US" dirty="0"/>
              <a:t>年以上经验</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646EE23B-F67F-4704-9E86-2D3CE897E28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师资力量：有核心师资队伍，并与全国范围内职业培训师、在职经理人、高校学者都有广泛合作</a:t>
            </a:r>
            <a:endParaRPr lang="en-US" altLang="zh-CN" dirty="0"/>
          </a:p>
          <a:p>
            <a:r>
              <a:rPr lang="zh-CN" altLang="en-US" dirty="0"/>
              <a:t>企业规模：注册资金</a:t>
            </a:r>
            <a:r>
              <a:rPr lang="en-US" altLang="zh-CN" dirty="0"/>
              <a:t>100</a:t>
            </a:r>
            <a:r>
              <a:rPr lang="zh-CN" altLang="en-US" dirty="0"/>
              <a:t>万，核心经营、实施人员</a:t>
            </a:r>
            <a:r>
              <a:rPr lang="en-US" altLang="zh-CN" dirty="0"/>
              <a:t>8</a:t>
            </a:r>
            <a:r>
              <a:rPr lang="zh-CN" altLang="en-US" dirty="0"/>
              <a:t>个（除核心师资外），培训和咨询行业</a:t>
            </a:r>
            <a:r>
              <a:rPr lang="en-US" altLang="zh-CN" dirty="0"/>
              <a:t>10</a:t>
            </a:r>
            <a:r>
              <a:rPr lang="zh-CN" altLang="en-US" dirty="0"/>
              <a:t>年以上经验</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646EE23B-F67F-4704-9E86-2D3CE897E28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师资力量：有核心师资队伍，并与全国范围内职业培训师、在职经理人、高校学者都有广泛合作</a:t>
            </a:r>
            <a:endParaRPr lang="en-US" altLang="zh-CN" dirty="0"/>
          </a:p>
          <a:p>
            <a:r>
              <a:rPr lang="zh-CN" altLang="en-US" dirty="0"/>
              <a:t>企业规模：注册资金</a:t>
            </a:r>
            <a:r>
              <a:rPr lang="en-US" altLang="zh-CN" dirty="0"/>
              <a:t>100</a:t>
            </a:r>
            <a:r>
              <a:rPr lang="zh-CN" altLang="en-US" dirty="0"/>
              <a:t>万，核心经营、实施人员</a:t>
            </a:r>
            <a:r>
              <a:rPr lang="en-US" altLang="zh-CN" dirty="0"/>
              <a:t>8</a:t>
            </a:r>
            <a:r>
              <a:rPr lang="zh-CN" altLang="en-US" dirty="0"/>
              <a:t>个（除核心师资外），培训和咨询行业</a:t>
            </a:r>
            <a:r>
              <a:rPr lang="en-US" altLang="zh-CN" dirty="0"/>
              <a:t>10</a:t>
            </a:r>
            <a:r>
              <a:rPr lang="zh-CN" altLang="en-US" dirty="0"/>
              <a:t>年以上经验</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646EE23B-F67F-4704-9E86-2D3CE897E28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4.xml"/><Relationship Id="rId7" Type="http://schemas.openxmlformats.org/officeDocument/2006/relationships/image" Target="../media/image3.png"/><Relationship Id="rId6" Type="http://schemas.openxmlformats.org/officeDocument/2006/relationships/tags" Target="../tags/tag3.xml"/><Relationship Id="rId5" Type="http://schemas.openxmlformats.org/officeDocument/2006/relationships/image" Target="../media/image2.png"/><Relationship Id="rId4" Type="http://schemas.openxmlformats.org/officeDocument/2006/relationships/tags" Target="../tags/tag2.xml"/><Relationship Id="rId3" Type="http://schemas.openxmlformats.org/officeDocument/2006/relationships/image" Target="../media/image1.png"/><Relationship Id="rId22" Type="http://schemas.openxmlformats.org/officeDocument/2006/relationships/tags" Target="../tags/tag13.xml"/><Relationship Id="rId21" Type="http://schemas.openxmlformats.org/officeDocument/2006/relationships/tags" Target="../tags/tag12.xml"/><Relationship Id="rId20" Type="http://schemas.openxmlformats.org/officeDocument/2006/relationships/tags" Target="../tags/tag11.xml"/><Relationship Id="rId2" Type="http://schemas.openxmlformats.org/officeDocument/2006/relationships/tags" Target="../tags/tag1.xml"/><Relationship Id="rId19" Type="http://schemas.openxmlformats.org/officeDocument/2006/relationships/tags" Target="../tags/tag10.xml"/><Relationship Id="rId18" Type="http://schemas.openxmlformats.org/officeDocument/2006/relationships/tags" Target="../tags/tag9.xml"/><Relationship Id="rId17" Type="http://schemas.openxmlformats.org/officeDocument/2006/relationships/image" Target="../media/image8.png"/><Relationship Id="rId16" Type="http://schemas.openxmlformats.org/officeDocument/2006/relationships/tags" Target="../tags/tag8.xml"/><Relationship Id="rId15" Type="http://schemas.openxmlformats.org/officeDocument/2006/relationships/image" Target="../media/image7.png"/><Relationship Id="rId14" Type="http://schemas.openxmlformats.org/officeDocument/2006/relationships/tags" Target="../tags/tag7.xml"/><Relationship Id="rId13" Type="http://schemas.openxmlformats.org/officeDocument/2006/relationships/image" Target="../media/image6.png"/><Relationship Id="rId12" Type="http://schemas.openxmlformats.org/officeDocument/2006/relationships/tags" Target="../tags/tag6.xml"/><Relationship Id="rId11" Type="http://schemas.openxmlformats.org/officeDocument/2006/relationships/image" Target="../media/image5.png"/><Relationship Id="rId10" Type="http://schemas.openxmlformats.org/officeDocument/2006/relationships/tags" Target="../tags/tag5.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image" Target="../media/image13.png"/><Relationship Id="rId7" Type="http://schemas.openxmlformats.org/officeDocument/2006/relationships/tags" Target="../tags/tag72.xml"/><Relationship Id="rId6" Type="http://schemas.openxmlformats.org/officeDocument/2006/relationships/image" Target="../media/image10.png"/><Relationship Id="rId5" Type="http://schemas.openxmlformats.org/officeDocument/2006/relationships/tags" Target="../tags/tag71.xml"/><Relationship Id="rId4" Type="http://schemas.openxmlformats.org/officeDocument/2006/relationships/image" Target="../media/image9.png"/><Relationship Id="rId3" Type="http://schemas.openxmlformats.org/officeDocument/2006/relationships/tags" Target="../tags/tag70.xml"/><Relationship Id="rId2" Type="http://schemas.openxmlformats.org/officeDocument/2006/relationships/tags" Target="../tags/tag69.xml"/><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80.xml"/><Relationship Id="rId7" Type="http://schemas.openxmlformats.org/officeDocument/2006/relationships/image" Target="../media/image3.png"/><Relationship Id="rId6" Type="http://schemas.openxmlformats.org/officeDocument/2006/relationships/tags" Target="../tags/tag79.xml"/><Relationship Id="rId5" Type="http://schemas.openxmlformats.org/officeDocument/2006/relationships/image" Target="../media/image2.png"/><Relationship Id="rId4" Type="http://schemas.openxmlformats.org/officeDocument/2006/relationships/tags" Target="../tags/tag78.xml"/><Relationship Id="rId3" Type="http://schemas.openxmlformats.org/officeDocument/2006/relationships/image" Target="../media/image1.png"/><Relationship Id="rId22" Type="http://schemas.openxmlformats.org/officeDocument/2006/relationships/tags" Target="../tags/tag89.xml"/><Relationship Id="rId21" Type="http://schemas.openxmlformats.org/officeDocument/2006/relationships/tags" Target="../tags/tag88.xml"/><Relationship Id="rId20" Type="http://schemas.openxmlformats.org/officeDocument/2006/relationships/tags" Target="../tags/tag87.xml"/><Relationship Id="rId2" Type="http://schemas.openxmlformats.org/officeDocument/2006/relationships/tags" Target="../tags/tag77.xml"/><Relationship Id="rId19" Type="http://schemas.openxmlformats.org/officeDocument/2006/relationships/tags" Target="../tags/tag86.xml"/><Relationship Id="rId18" Type="http://schemas.openxmlformats.org/officeDocument/2006/relationships/tags" Target="../tags/tag85.xml"/><Relationship Id="rId17" Type="http://schemas.openxmlformats.org/officeDocument/2006/relationships/image" Target="../media/image8.png"/><Relationship Id="rId16" Type="http://schemas.openxmlformats.org/officeDocument/2006/relationships/tags" Target="../tags/tag84.xml"/><Relationship Id="rId15" Type="http://schemas.openxmlformats.org/officeDocument/2006/relationships/image" Target="../media/image7.png"/><Relationship Id="rId14" Type="http://schemas.openxmlformats.org/officeDocument/2006/relationships/tags" Target="../tags/tag83.xml"/><Relationship Id="rId13" Type="http://schemas.openxmlformats.org/officeDocument/2006/relationships/image" Target="../media/image6.png"/><Relationship Id="rId12" Type="http://schemas.openxmlformats.org/officeDocument/2006/relationships/tags" Target="../tags/tag82.xml"/><Relationship Id="rId11" Type="http://schemas.openxmlformats.org/officeDocument/2006/relationships/image" Target="../media/image5.png"/><Relationship Id="rId10" Type="http://schemas.openxmlformats.org/officeDocument/2006/relationships/tags" Target="../tags/tag8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image" Target="../media/image11.png"/><Relationship Id="rId7" Type="http://schemas.openxmlformats.org/officeDocument/2006/relationships/tags" Target="../tags/tag17.xml"/><Relationship Id="rId6" Type="http://schemas.openxmlformats.org/officeDocument/2006/relationships/image" Target="../media/image10.png"/><Relationship Id="rId5" Type="http://schemas.openxmlformats.org/officeDocument/2006/relationships/tags" Target="../tags/tag16.xml"/><Relationship Id="rId4" Type="http://schemas.openxmlformats.org/officeDocument/2006/relationships/image" Target="../media/image9.png"/><Relationship Id="rId3" Type="http://schemas.openxmlformats.org/officeDocument/2006/relationships/tags" Target="../tags/tag15.xml"/><Relationship Id="rId2" Type="http://schemas.openxmlformats.org/officeDocument/2006/relationships/tags" Target="../tags/tag14.xml"/><Relationship Id="rId13" Type="http://schemas.openxmlformats.org/officeDocument/2006/relationships/tags" Target="../tags/tag22.xml"/><Relationship Id="rId12" Type="http://schemas.openxmlformats.org/officeDocument/2006/relationships/tags" Target="../tags/tag21.xml"/><Relationship Id="rId11" Type="http://schemas.openxmlformats.org/officeDocument/2006/relationships/tags" Target="../tags/tag20.xml"/><Relationship Id="rId10" Type="http://schemas.openxmlformats.org/officeDocument/2006/relationships/tags" Target="../tags/tag19.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image" Target="../media/image12.png"/><Relationship Id="rId2" Type="http://schemas.openxmlformats.org/officeDocument/2006/relationships/tags" Target="../tags/tag23.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image" Target="../media/image11.png"/><Relationship Id="rId7" Type="http://schemas.openxmlformats.org/officeDocument/2006/relationships/tags" Target="../tags/tag32.xml"/><Relationship Id="rId6" Type="http://schemas.openxmlformats.org/officeDocument/2006/relationships/image" Target="../media/image10.png"/><Relationship Id="rId5" Type="http://schemas.openxmlformats.org/officeDocument/2006/relationships/tags" Target="../tags/tag31.xml"/><Relationship Id="rId4" Type="http://schemas.openxmlformats.org/officeDocument/2006/relationships/image" Target="../media/image9.png"/><Relationship Id="rId3" Type="http://schemas.openxmlformats.org/officeDocument/2006/relationships/tags" Target="../tags/tag30.xml"/><Relationship Id="rId2" Type="http://schemas.openxmlformats.org/officeDocument/2006/relationships/tags" Target="../tags/tag29.xml"/><Relationship Id="rId14" Type="http://schemas.openxmlformats.org/officeDocument/2006/relationships/tags" Target="../tags/tag38.xml"/><Relationship Id="rId13" Type="http://schemas.openxmlformats.org/officeDocument/2006/relationships/tags" Target="../tags/tag37.xml"/><Relationship Id="rId12" Type="http://schemas.openxmlformats.org/officeDocument/2006/relationships/tags" Target="../tags/tag36.xml"/><Relationship Id="rId11" Type="http://schemas.openxmlformats.org/officeDocument/2006/relationships/tags" Target="../tags/tag35.xml"/><Relationship Id="rId10" Type="http://schemas.openxmlformats.org/officeDocument/2006/relationships/tags" Target="../tags/tag3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image" Target="../media/image11.png"/><Relationship Id="rId7" Type="http://schemas.openxmlformats.org/officeDocument/2006/relationships/tags" Target="../tags/tag57.xml"/><Relationship Id="rId6" Type="http://schemas.openxmlformats.org/officeDocument/2006/relationships/image" Target="../media/image10.png"/><Relationship Id="rId5" Type="http://schemas.openxmlformats.org/officeDocument/2006/relationships/tags" Target="../tags/tag56.xml"/><Relationship Id="rId4" Type="http://schemas.openxmlformats.org/officeDocument/2006/relationships/image" Target="../media/image9.png"/><Relationship Id="rId3" Type="http://schemas.openxmlformats.org/officeDocument/2006/relationships/tags" Target="../tags/tag55.xml"/><Relationship Id="rId2" Type="http://schemas.openxmlformats.org/officeDocument/2006/relationships/tags" Target="../tags/tag54.xml"/><Relationship Id="rId14" Type="http://schemas.openxmlformats.org/officeDocument/2006/relationships/tags" Target="../tags/tag63.xml"/><Relationship Id="rId13" Type="http://schemas.openxmlformats.org/officeDocument/2006/relationships/tags" Target="../tags/tag62.xml"/><Relationship Id="rId12" Type="http://schemas.openxmlformats.org/officeDocument/2006/relationships/tags" Target="../tags/tag61.xml"/><Relationship Id="rId11" Type="http://schemas.openxmlformats.org/officeDocument/2006/relationships/tags" Target="../tags/tag60.xml"/><Relationship Id="rId10" Type="http://schemas.openxmlformats.org/officeDocument/2006/relationships/tags" Target="../tags/tag59.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rot="12021009">
            <a:off x="9598540" y="-71780"/>
            <a:ext cx="2432128" cy="3178328"/>
          </a:xfrm>
          <a:prstGeom prst="rect">
            <a:avLst/>
          </a:prstGeom>
        </p:spPr>
      </p:pic>
      <p:pic>
        <p:nvPicPr>
          <p:cNvPr id="8" name="图片 7"/>
          <p:cNvPicPr>
            <a:picLocks noChangeAspect="1"/>
          </p:cNvPicPr>
          <p:nvPr>
            <p:custDataLst>
              <p:tags r:id="rId4"/>
            </p:custDataLst>
          </p:nvPr>
        </p:nvPicPr>
        <p:blipFill rotWithShape="1">
          <a:blip r:embed="rId5" cstate="print">
            <a:extLst>
              <a:ext uri="{28A0092B-C50C-407E-A947-70E740481C1C}">
                <a14:useLocalDpi xmlns:a14="http://schemas.microsoft.com/office/drawing/2010/main" val="0"/>
              </a:ext>
            </a:extLst>
          </a:blip>
          <a:srcRect/>
          <a:stretch>
            <a:fillRect/>
          </a:stretch>
        </p:blipFill>
        <p:spPr>
          <a:xfrm>
            <a:off x="-932154" y="2711868"/>
            <a:ext cx="3666810" cy="4153389"/>
          </a:xfrm>
          <a:prstGeom prst="rect">
            <a:avLst/>
          </a:prstGeom>
        </p:spPr>
      </p:pic>
      <p:pic>
        <p:nvPicPr>
          <p:cNvPr id="9" name="图片 8"/>
          <p:cNvPicPr>
            <a:picLocks noChangeAspect="1"/>
          </p:cNvPicPr>
          <p:nvPr>
            <p:custDataLst>
              <p:tags r:id="rId6"/>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a:off x="1248607" y="4907811"/>
            <a:ext cx="2758453" cy="1942932"/>
          </a:xfrm>
          <a:prstGeom prst="rect">
            <a:avLst/>
          </a:prstGeom>
        </p:spPr>
      </p:pic>
      <p:pic>
        <p:nvPicPr>
          <p:cNvPr id="10" name="图片 9"/>
          <p:cNvPicPr>
            <a:picLocks noChangeAspect="1"/>
          </p:cNvPicPr>
          <p:nvPr>
            <p:custDataLst>
              <p:tags r:id="rId8"/>
            </p:custDataLst>
          </p:nvPr>
        </p:nvPicPr>
        <p:blipFill rotWithShape="1">
          <a:blip r:embed="rId9" cstate="print">
            <a:extLst>
              <a:ext uri="{28A0092B-C50C-407E-A947-70E740481C1C}">
                <a14:useLocalDpi xmlns:a14="http://schemas.microsoft.com/office/drawing/2010/main" val="0"/>
              </a:ext>
            </a:extLst>
          </a:blip>
          <a:srcRect/>
          <a:stretch>
            <a:fillRect/>
          </a:stretch>
        </p:blipFill>
        <p:spPr>
          <a:xfrm flipH="1">
            <a:off x="9121798" y="5133783"/>
            <a:ext cx="2112707" cy="1730568"/>
          </a:xfrm>
          <a:prstGeom prst="rect">
            <a:avLst/>
          </a:prstGeom>
        </p:spPr>
      </p:pic>
      <p:pic>
        <p:nvPicPr>
          <p:cNvPr id="11" name="图片 10"/>
          <p:cNvPicPr>
            <a:picLocks noChangeAspect="1"/>
          </p:cNvPicPr>
          <p:nvPr>
            <p:custDataLst>
              <p:tags r:id="rId10"/>
            </p:custDataLst>
          </p:nvPr>
        </p:nvPicPr>
        <p:blipFill rotWithShape="1">
          <a:blip r:embed="rId11" cstate="print">
            <a:extLst>
              <a:ext uri="{28A0092B-C50C-407E-A947-70E740481C1C}">
                <a14:useLocalDpi xmlns:a14="http://schemas.microsoft.com/office/drawing/2010/main" val="0"/>
              </a:ext>
            </a:extLst>
          </a:blip>
          <a:srcRect/>
          <a:stretch>
            <a:fillRect/>
          </a:stretch>
        </p:blipFill>
        <p:spPr>
          <a:xfrm flipH="1">
            <a:off x="7014856" y="4977108"/>
            <a:ext cx="2218491" cy="1888150"/>
          </a:xfrm>
          <a:prstGeom prst="rect">
            <a:avLst/>
          </a:prstGeom>
        </p:spPr>
      </p:pic>
      <p:pic>
        <p:nvPicPr>
          <p:cNvPr id="12" name="图片 11"/>
          <p:cNvPicPr>
            <a:picLocks noChangeAspect="1"/>
          </p:cNvPicPr>
          <p:nvPr>
            <p:custDataLst>
              <p:tags r:id="rId12"/>
            </p:custDataLst>
          </p:nvPr>
        </p:nvPicPr>
        <p:blipFill rotWithShape="1">
          <a:blip r:embed="rId13" cstate="print">
            <a:extLst>
              <a:ext uri="{28A0092B-C50C-407E-A947-70E740481C1C}">
                <a14:useLocalDpi xmlns:a14="http://schemas.microsoft.com/office/drawing/2010/main" val="0"/>
              </a:ext>
            </a:extLst>
          </a:blip>
          <a:srcRect/>
          <a:stretch>
            <a:fillRect/>
          </a:stretch>
        </p:blipFill>
        <p:spPr>
          <a:xfrm>
            <a:off x="3457131" y="4330731"/>
            <a:ext cx="1485156" cy="2527270"/>
          </a:xfrm>
          <a:prstGeom prst="rect">
            <a:avLst/>
          </a:prstGeom>
        </p:spPr>
      </p:pic>
      <p:pic>
        <p:nvPicPr>
          <p:cNvPr id="13" name="图片 12"/>
          <p:cNvPicPr>
            <a:picLocks noChangeAspect="1"/>
          </p:cNvPicPr>
          <p:nvPr>
            <p:custDataLst>
              <p:tags r:id="rId14"/>
            </p:custDataLst>
          </p:nvPr>
        </p:nvPicPr>
        <p:blipFill rotWithShape="1">
          <a:blip r:embed="rId15" cstate="print">
            <a:extLst>
              <a:ext uri="{28A0092B-C50C-407E-A947-70E740481C1C}">
                <a14:useLocalDpi xmlns:a14="http://schemas.microsoft.com/office/drawing/2010/main" val="0"/>
              </a:ext>
            </a:extLst>
          </a:blip>
          <a:srcRect/>
          <a:stretch>
            <a:fillRect/>
          </a:stretch>
        </p:blipFill>
        <p:spPr>
          <a:xfrm>
            <a:off x="10957880" y="4442773"/>
            <a:ext cx="1038995" cy="2415228"/>
          </a:xfrm>
          <a:prstGeom prst="rect">
            <a:avLst/>
          </a:prstGeom>
        </p:spPr>
      </p:pic>
      <p:pic>
        <p:nvPicPr>
          <p:cNvPr id="14" name="图片 13"/>
          <p:cNvPicPr>
            <a:picLocks noChangeAspect="1"/>
          </p:cNvPicPr>
          <p:nvPr>
            <p:custDataLst>
              <p:tags r:id="rId16"/>
            </p:custDataLst>
          </p:nvPr>
        </p:nvPicPr>
        <p:blipFill rotWithShape="1">
          <a:blip r:embed="rId17" cstate="print">
            <a:extLst>
              <a:ext uri="{28A0092B-C50C-407E-A947-70E740481C1C}">
                <a14:useLocalDpi xmlns:a14="http://schemas.microsoft.com/office/drawing/2010/main" val="0"/>
              </a:ext>
            </a:extLst>
          </a:blip>
          <a:srcRect/>
          <a:stretch>
            <a:fillRect/>
          </a:stretch>
        </p:blipFill>
        <p:spPr>
          <a:xfrm rot="21018953">
            <a:off x="5494341" y="5533781"/>
            <a:ext cx="1303004" cy="1351408"/>
          </a:xfrm>
          <a:prstGeom prst="rect">
            <a:avLst/>
          </a:prstGeom>
        </p:spPr>
      </p:pic>
      <p:sp>
        <p:nvSpPr>
          <p:cNvPr id="2" name="标题 1"/>
          <p:cNvSpPr>
            <a:spLocks noGrp="1"/>
          </p:cNvSpPr>
          <p:nvPr>
            <p:ph type="ctrTitle" hasCustomPrompt="1"/>
            <p:custDataLst>
              <p:tags r:id="rId18"/>
            </p:custDataLst>
          </p:nvPr>
        </p:nvSpPr>
        <p:spPr>
          <a:xfrm>
            <a:off x="2298691" y="1987629"/>
            <a:ext cx="7322436" cy="1168890"/>
          </a:xfrm>
        </p:spPr>
        <p:txBody>
          <a:bodyPr lIns="101600" tIns="38100" rIns="25400" bIns="38100" anchor="b" anchorCtr="0">
            <a:noAutofit/>
          </a:bodyPr>
          <a:lstStyle>
            <a:lvl1pPr algn="ctr">
              <a:defRPr sz="5400" u="none" strike="noStrike" kern="1200" cap="none" spc="600" normalizeH="0">
                <a:solidFill>
                  <a:srgbClr val="238C3B"/>
                </a:solidFill>
                <a:uFillTx/>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19"/>
            </p:custDataLst>
          </p:nvPr>
        </p:nvSpPr>
        <p:spPr>
          <a:xfrm>
            <a:off x="2298691" y="3235230"/>
            <a:ext cx="7322436"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20"/>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21"/>
            </p:custDataLst>
          </p:nvPr>
        </p:nvSpPr>
        <p:spPr/>
        <p:txBody>
          <a:bodyPr/>
          <a:lstStyle/>
          <a:p>
            <a:endParaRPr lang="zh-CN" altLang="en-US" dirty="0"/>
          </a:p>
        </p:txBody>
      </p:sp>
      <p:sp>
        <p:nvSpPr>
          <p:cNvPr id="18" name="灯片编号占位符 17"/>
          <p:cNvSpPr>
            <a:spLocks noGrp="1"/>
          </p:cNvSpPr>
          <p:nvPr>
            <p:ph type="sldNum" sz="quarter" idx="12"/>
            <p:custDataLst>
              <p:tags r:id="rId22"/>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2041" y="4391343"/>
            <a:ext cx="893743" cy="2466658"/>
            <a:chOff x="-2041" y="4391343"/>
            <a:chExt cx="893743" cy="2466658"/>
          </a:xfrm>
        </p:grpSpPr>
        <p:pic>
          <p:nvPicPr>
            <p:cNvPr id="8" name="图片 7"/>
            <p:cNvPicPr>
              <a:picLocks noChangeAspect="1"/>
            </p:cNvPicPr>
            <p:nvPr>
              <p:custDataLst>
                <p:tags r:id="rId3"/>
              </p:custDataLst>
            </p:nvPr>
          </p:nvPicPr>
          <p:blipFill rotWithShape="1">
            <a:blip r:embed="rId4" cstate="print">
              <a:extLst>
                <a:ext uri="{28A0092B-C50C-407E-A947-70E740481C1C}">
                  <a14:useLocalDpi xmlns:a14="http://schemas.microsoft.com/office/drawing/2010/main" val="0"/>
                </a:ext>
              </a:extLst>
            </a:blip>
            <a:srcRect/>
            <a:stretch>
              <a:fillRect/>
            </a:stretch>
          </p:blipFill>
          <p:spPr>
            <a:xfrm>
              <a:off x="0" y="5917327"/>
              <a:ext cx="891702" cy="940674"/>
            </a:xfrm>
            <a:prstGeom prst="rect">
              <a:avLst/>
            </a:prstGeom>
          </p:spPr>
        </p:pic>
        <p:pic>
          <p:nvPicPr>
            <p:cNvPr id="9" name="图片 8"/>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rot="1953062" flipH="1">
              <a:off x="-2041" y="4391343"/>
              <a:ext cx="757605" cy="2455724"/>
            </a:xfrm>
            <a:prstGeom prst="rect">
              <a:avLst/>
            </a:prstGeom>
          </p:spPr>
        </p:pic>
      </p:grpSp>
      <p:pic>
        <p:nvPicPr>
          <p:cNvPr id="10" name="图片 9"/>
          <p:cNvPicPr>
            <a:picLocks noChangeAspect="1"/>
          </p:cNvPicPr>
          <p:nvPr>
            <p:custDataLst>
              <p:tags r:id="rId7"/>
            </p:custDataLst>
          </p:nvPr>
        </p:nvPicPr>
        <p:blipFill rotWithShape="1">
          <a:blip r:embed="rId8" cstate="print">
            <a:extLst>
              <a:ext uri="{28A0092B-C50C-407E-A947-70E740481C1C}">
                <a14:useLocalDpi xmlns:a14="http://schemas.microsoft.com/office/drawing/2010/main" val="0"/>
              </a:ext>
            </a:extLst>
          </a:blip>
          <a:srcRect/>
          <a:stretch>
            <a:fillRect/>
          </a:stretch>
        </p:blipFill>
        <p:spPr>
          <a:xfrm rot="2150264" flipV="1">
            <a:off x="11510886" y="51697"/>
            <a:ext cx="731302" cy="973146"/>
          </a:xfrm>
          <a:prstGeom prst="rect">
            <a:avLst/>
          </a:prstGeom>
        </p:spPr>
      </p:pic>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2"/>
            </p:custDataLst>
          </p:nvPr>
        </p:nvSpPr>
        <p:spPr>
          <a:xfrm>
            <a:off x="669930" y="952508"/>
            <a:ext cx="10852237" cy="5388907"/>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rot="12021009">
            <a:off x="9598540" y="-71780"/>
            <a:ext cx="2432128" cy="3178328"/>
          </a:xfrm>
          <a:prstGeom prst="rect">
            <a:avLst/>
          </a:prstGeom>
        </p:spPr>
      </p:pic>
      <p:pic>
        <p:nvPicPr>
          <p:cNvPr id="7" name="图片 6"/>
          <p:cNvPicPr>
            <a:picLocks noChangeAspect="1"/>
          </p:cNvPicPr>
          <p:nvPr>
            <p:custDataLst>
              <p:tags r:id="rId4"/>
            </p:custDataLst>
          </p:nvPr>
        </p:nvPicPr>
        <p:blipFill rotWithShape="1">
          <a:blip r:embed="rId5" cstate="print">
            <a:extLst>
              <a:ext uri="{28A0092B-C50C-407E-A947-70E740481C1C}">
                <a14:useLocalDpi xmlns:a14="http://schemas.microsoft.com/office/drawing/2010/main" val="0"/>
              </a:ext>
            </a:extLst>
          </a:blip>
          <a:srcRect/>
          <a:stretch>
            <a:fillRect/>
          </a:stretch>
        </p:blipFill>
        <p:spPr>
          <a:xfrm>
            <a:off x="-932154" y="2711868"/>
            <a:ext cx="3666810" cy="4153389"/>
          </a:xfrm>
          <a:prstGeom prst="rect">
            <a:avLst/>
          </a:prstGeom>
        </p:spPr>
      </p:pic>
      <p:pic>
        <p:nvPicPr>
          <p:cNvPr id="8" name="图片 7"/>
          <p:cNvPicPr>
            <a:picLocks noChangeAspect="1"/>
          </p:cNvPicPr>
          <p:nvPr>
            <p:custDataLst>
              <p:tags r:id="rId6"/>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a:off x="1248607" y="4907811"/>
            <a:ext cx="2758453" cy="1942932"/>
          </a:xfrm>
          <a:prstGeom prst="rect">
            <a:avLst/>
          </a:prstGeom>
        </p:spPr>
      </p:pic>
      <p:pic>
        <p:nvPicPr>
          <p:cNvPr id="9" name="图片 8"/>
          <p:cNvPicPr>
            <a:picLocks noChangeAspect="1"/>
          </p:cNvPicPr>
          <p:nvPr>
            <p:custDataLst>
              <p:tags r:id="rId8"/>
            </p:custDataLst>
          </p:nvPr>
        </p:nvPicPr>
        <p:blipFill rotWithShape="1">
          <a:blip r:embed="rId9" cstate="print">
            <a:extLst>
              <a:ext uri="{28A0092B-C50C-407E-A947-70E740481C1C}">
                <a14:useLocalDpi xmlns:a14="http://schemas.microsoft.com/office/drawing/2010/main" val="0"/>
              </a:ext>
            </a:extLst>
          </a:blip>
          <a:srcRect/>
          <a:stretch>
            <a:fillRect/>
          </a:stretch>
        </p:blipFill>
        <p:spPr>
          <a:xfrm flipH="1">
            <a:off x="9121798" y="5133783"/>
            <a:ext cx="2112707" cy="1730568"/>
          </a:xfrm>
          <a:prstGeom prst="rect">
            <a:avLst/>
          </a:prstGeom>
        </p:spPr>
      </p:pic>
      <p:pic>
        <p:nvPicPr>
          <p:cNvPr id="10" name="图片 9"/>
          <p:cNvPicPr>
            <a:picLocks noChangeAspect="1"/>
          </p:cNvPicPr>
          <p:nvPr>
            <p:custDataLst>
              <p:tags r:id="rId10"/>
            </p:custDataLst>
          </p:nvPr>
        </p:nvPicPr>
        <p:blipFill rotWithShape="1">
          <a:blip r:embed="rId11" cstate="print">
            <a:extLst>
              <a:ext uri="{28A0092B-C50C-407E-A947-70E740481C1C}">
                <a14:useLocalDpi xmlns:a14="http://schemas.microsoft.com/office/drawing/2010/main" val="0"/>
              </a:ext>
            </a:extLst>
          </a:blip>
          <a:srcRect/>
          <a:stretch>
            <a:fillRect/>
          </a:stretch>
        </p:blipFill>
        <p:spPr>
          <a:xfrm flipH="1">
            <a:off x="7014856" y="4977108"/>
            <a:ext cx="2218491" cy="1888150"/>
          </a:xfrm>
          <a:prstGeom prst="rect">
            <a:avLst/>
          </a:prstGeom>
        </p:spPr>
      </p:pic>
      <p:pic>
        <p:nvPicPr>
          <p:cNvPr id="11" name="图片 10"/>
          <p:cNvPicPr>
            <a:picLocks noChangeAspect="1"/>
          </p:cNvPicPr>
          <p:nvPr>
            <p:custDataLst>
              <p:tags r:id="rId12"/>
            </p:custDataLst>
          </p:nvPr>
        </p:nvPicPr>
        <p:blipFill rotWithShape="1">
          <a:blip r:embed="rId13" cstate="print">
            <a:extLst>
              <a:ext uri="{28A0092B-C50C-407E-A947-70E740481C1C}">
                <a14:useLocalDpi xmlns:a14="http://schemas.microsoft.com/office/drawing/2010/main" val="0"/>
              </a:ext>
            </a:extLst>
          </a:blip>
          <a:srcRect/>
          <a:stretch>
            <a:fillRect/>
          </a:stretch>
        </p:blipFill>
        <p:spPr>
          <a:xfrm>
            <a:off x="3457131" y="4330731"/>
            <a:ext cx="1485156" cy="2527270"/>
          </a:xfrm>
          <a:prstGeom prst="rect">
            <a:avLst/>
          </a:prstGeom>
        </p:spPr>
      </p:pic>
      <p:pic>
        <p:nvPicPr>
          <p:cNvPr id="12" name="图片 11"/>
          <p:cNvPicPr>
            <a:picLocks noChangeAspect="1"/>
          </p:cNvPicPr>
          <p:nvPr>
            <p:custDataLst>
              <p:tags r:id="rId14"/>
            </p:custDataLst>
          </p:nvPr>
        </p:nvPicPr>
        <p:blipFill rotWithShape="1">
          <a:blip r:embed="rId15" cstate="print">
            <a:extLst>
              <a:ext uri="{28A0092B-C50C-407E-A947-70E740481C1C}">
                <a14:useLocalDpi xmlns:a14="http://schemas.microsoft.com/office/drawing/2010/main" val="0"/>
              </a:ext>
            </a:extLst>
          </a:blip>
          <a:srcRect/>
          <a:stretch>
            <a:fillRect/>
          </a:stretch>
        </p:blipFill>
        <p:spPr>
          <a:xfrm>
            <a:off x="10957880" y="4442773"/>
            <a:ext cx="1038995" cy="2415228"/>
          </a:xfrm>
          <a:prstGeom prst="rect">
            <a:avLst/>
          </a:prstGeom>
        </p:spPr>
      </p:pic>
      <p:pic>
        <p:nvPicPr>
          <p:cNvPr id="13" name="图片 12"/>
          <p:cNvPicPr>
            <a:picLocks noChangeAspect="1"/>
          </p:cNvPicPr>
          <p:nvPr>
            <p:custDataLst>
              <p:tags r:id="rId16"/>
            </p:custDataLst>
          </p:nvPr>
        </p:nvPicPr>
        <p:blipFill rotWithShape="1">
          <a:blip r:embed="rId17" cstate="print">
            <a:extLst>
              <a:ext uri="{28A0092B-C50C-407E-A947-70E740481C1C}">
                <a14:useLocalDpi xmlns:a14="http://schemas.microsoft.com/office/drawing/2010/main" val="0"/>
              </a:ext>
            </a:extLst>
          </a:blip>
          <a:srcRect/>
          <a:stretch>
            <a:fillRect/>
          </a:stretch>
        </p:blipFill>
        <p:spPr>
          <a:xfrm rot="21018953">
            <a:off x="5494341" y="5533781"/>
            <a:ext cx="1303004" cy="1351408"/>
          </a:xfrm>
          <a:prstGeom prst="rect">
            <a:avLst/>
          </a:prstGeom>
        </p:spPr>
      </p:pic>
      <p:sp>
        <p:nvSpPr>
          <p:cNvPr id="2" name="标题 1"/>
          <p:cNvSpPr>
            <a:spLocks noGrp="1"/>
          </p:cNvSpPr>
          <p:nvPr>
            <p:ph type="title" hasCustomPrompt="1"/>
            <p:custDataLst>
              <p:tags r:id="rId18"/>
            </p:custDataLst>
          </p:nvPr>
        </p:nvSpPr>
        <p:spPr>
          <a:xfrm>
            <a:off x="2099238" y="1723223"/>
            <a:ext cx="7322436" cy="1365606"/>
          </a:xfrm>
        </p:spPr>
        <p:txBody>
          <a:bodyPr vert="horz" lIns="101600" tIns="38100" rIns="25400" bIns="38100" rtlCol="0" anchor="ctr" anchorCtr="0">
            <a:noAutofit/>
          </a:bodyPr>
          <a:lstStyle>
            <a:lvl1pPr marL="0" marR="0" algn="ctr" defTabSz="914400" rtl="0" eaLnBrk="1" fontAlgn="auto" latinLnBrk="0" hangingPunct="1">
              <a:lnSpc>
                <a:spcPct val="100000"/>
              </a:lnSpc>
              <a:buNone/>
              <a:defRPr kumimoji="0" lang="zh-CN" altLang="en-US" sz="6000" b="1" i="0" u="none" strike="noStrike" kern="1200" cap="none" spc="600" normalizeH="0" baseline="0" noProof="1" dirty="0">
                <a:solidFill>
                  <a:srgbClr val="238C3B"/>
                </a:solidFill>
                <a:uFillTx/>
                <a:latin typeface="Arial" panose="020B0604020202020204" pitchFamily="34" charset="0"/>
                <a:ea typeface="汉仪旗黑-85S" panose="00020600040101010101" pitchFamily="18"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1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20"/>
            </p:custDataLst>
          </p:nvPr>
        </p:nvSpPr>
        <p:spPr/>
        <p:txBody>
          <a:bodyPr/>
          <a:lstStyle/>
          <a:p>
            <a:endParaRPr lang="zh-CN" altLang="en-US"/>
          </a:p>
        </p:txBody>
      </p:sp>
      <p:sp>
        <p:nvSpPr>
          <p:cNvPr id="5" name="灯片编号占位符 4"/>
          <p:cNvSpPr>
            <a:spLocks noGrp="1"/>
          </p:cNvSpPr>
          <p:nvPr>
            <p:ph type="sldNum" sz="quarter" idx="12"/>
            <p:custDataLst>
              <p:tags r:id="rId21"/>
            </p:custDataLst>
          </p:nvPr>
        </p:nvSpPr>
        <p:spPr/>
        <p:txBody>
          <a:bodyPr/>
          <a:lstStyle/>
          <a:p>
            <a:fld id="{49AE70B2-8BF9-45C0-BB95-33D1B9D3A854}" type="slidenum">
              <a:rPr lang="zh-CN" altLang="en-US" smtClean="0"/>
            </a:fld>
            <a:endParaRPr lang="zh-CN" altLang="en-US"/>
          </a:p>
        </p:txBody>
      </p:sp>
      <p:sp>
        <p:nvSpPr>
          <p:cNvPr id="15" name="文本占位符 14"/>
          <p:cNvSpPr>
            <a:spLocks noGrp="1"/>
          </p:cNvSpPr>
          <p:nvPr>
            <p:ph type="body" sz="quarter" idx="13" hasCustomPrompt="1"/>
            <p:custDataLst>
              <p:tags r:id="rId22"/>
            </p:custDataLst>
          </p:nvPr>
        </p:nvSpPr>
        <p:spPr>
          <a:xfrm>
            <a:off x="2099238" y="3161042"/>
            <a:ext cx="7322436" cy="914400"/>
          </a:xfrm>
        </p:spPr>
        <p:txBody>
          <a:bodyPr>
            <a:normAutofit/>
          </a:bodyPr>
          <a:lstStyle>
            <a:lvl1pPr marL="0" indent="0" algn="ctr">
              <a:buNone/>
              <a:defRPr sz="1800" u="none" strike="noStrike" kern="1200" cap="none" spc="150" normalizeH="0">
                <a:solidFill>
                  <a:schemeClr val="tx1"/>
                </a:solidFill>
                <a:uFillTx/>
              </a:defRPr>
            </a:lvl1pPr>
          </a:lstStyle>
          <a:p>
            <a:pPr lvl="0"/>
            <a:r>
              <a:rPr lang="zh-CN" altLang="en-US" dirty="0"/>
              <a:t>单击此处编辑副标题</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
        <p:nvSpPr>
          <p:cNvPr id="2" name="矩形 1"/>
          <p:cNvSpPr/>
          <p:nvPr userDrawn="1"/>
        </p:nvSpPr>
        <p:spPr>
          <a:xfrm>
            <a:off x="5436973" y="0"/>
            <a:ext cx="6755027"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5152768" y="0"/>
            <a:ext cx="284205" cy="687600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0" y="-2"/>
            <a:ext cx="5166292" cy="6876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7" name="组合 6"/>
          <p:cNvGrpSpPr/>
          <p:nvPr>
            <p:custDataLst>
              <p:tags r:id="rId2"/>
            </p:custDataLst>
          </p:nvPr>
        </p:nvGrpSpPr>
        <p:grpSpPr>
          <a:xfrm>
            <a:off x="-2041" y="4391343"/>
            <a:ext cx="893743" cy="2466658"/>
            <a:chOff x="-2041" y="4391343"/>
            <a:chExt cx="893743" cy="2466658"/>
          </a:xfrm>
        </p:grpSpPr>
        <p:pic>
          <p:nvPicPr>
            <p:cNvPr id="8" name="图片 7"/>
            <p:cNvPicPr>
              <a:picLocks noChangeAspect="1"/>
            </p:cNvPicPr>
            <p:nvPr>
              <p:custDataLst>
                <p:tags r:id="rId3"/>
              </p:custDataLst>
            </p:nvPr>
          </p:nvPicPr>
          <p:blipFill rotWithShape="1">
            <a:blip r:embed="rId4" cstate="print">
              <a:extLst>
                <a:ext uri="{28A0092B-C50C-407E-A947-70E740481C1C}">
                  <a14:useLocalDpi xmlns:a14="http://schemas.microsoft.com/office/drawing/2010/main" val="0"/>
                </a:ext>
              </a:extLst>
            </a:blip>
            <a:srcRect/>
            <a:stretch>
              <a:fillRect/>
            </a:stretch>
          </p:blipFill>
          <p:spPr>
            <a:xfrm>
              <a:off x="0" y="5917327"/>
              <a:ext cx="891702" cy="940674"/>
            </a:xfrm>
            <a:prstGeom prst="rect">
              <a:avLst/>
            </a:prstGeom>
          </p:spPr>
        </p:pic>
        <p:pic>
          <p:nvPicPr>
            <p:cNvPr id="9" name="图片 8"/>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rot="1953062" flipH="1">
              <a:off x="-2041" y="4391343"/>
              <a:ext cx="757605" cy="2455724"/>
            </a:xfrm>
            <a:prstGeom prst="rect">
              <a:avLst/>
            </a:prstGeom>
          </p:spPr>
        </p:pic>
      </p:grpSp>
      <p:pic>
        <p:nvPicPr>
          <p:cNvPr id="10" name="图片 9"/>
          <p:cNvPicPr>
            <a:picLocks noChangeAspect="1"/>
          </p:cNvPicPr>
          <p:nvPr>
            <p:custDataLst>
              <p:tags r:id="rId7"/>
            </p:custDataLst>
          </p:nvPr>
        </p:nvPicPr>
        <p:blipFill rotWithShape="1">
          <a:blip r:embed="rId8" cstate="print">
            <a:extLst>
              <a:ext uri="{28A0092B-C50C-407E-A947-70E740481C1C}">
                <a14:useLocalDpi xmlns:a14="http://schemas.microsoft.com/office/drawing/2010/main" val="0"/>
              </a:ext>
            </a:extLst>
          </a:blip>
          <a:srcRect/>
          <a:stretch>
            <a:fillRect/>
          </a:stretch>
        </p:blipFill>
        <p:spPr>
          <a:xfrm rot="2150264" flipV="1">
            <a:off x="11299848" y="54268"/>
            <a:ext cx="962932" cy="1281376"/>
          </a:xfrm>
          <a:prstGeom prst="rect">
            <a:avLst/>
          </a:prstGeom>
        </p:spPr>
      </p:pic>
      <p:sp>
        <p:nvSpPr>
          <p:cNvPr id="2" name="标题 1"/>
          <p:cNvSpPr>
            <a:spLocks noGrp="1"/>
          </p:cNvSpPr>
          <p:nvPr>
            <p:ph type="title"/>
            <p:custDataLst>
              <p:tags r:id="rId9"/>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rgbClr val="238C3B"/>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10"/>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1"/>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a:lstStyle/>
          <a:p>
            <a:endParaRPr lang="zh-CN" altLang="en-US"/>
          </a:p>
        </p:txBody>
      </p:sp>
      <p:sp>
        <p:nvSpPr>
          <p:cNvPr id="6" name="灯片编号占位符 5"/>
          <p:cNvSpPr>
            <a:spLocks noGrp="1"/>
          </p:cNvSpPr>
          <p:nvPr>
            <p:ph type="sldNum" sz="quarter" idx="12"/>
            <p:custDataLst>
              <p:tags r:id="rId13"/>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t="-1"/>
          <a:stretch>
            <a:fillRect/>
          </a:stretch>
        </p:blipFill>
        <p:spPr>
          <a:xfrm rot="204530">
            <a:off x="4016509" y="318183"/>
            <a:ext cx="4384348" cy="3991511"/>
          </a:xfrm>
          <a:prstGeom prst="rect">
            <a:avLst/>
          </a:prstGeom>
        </p:spPr>
      </p:pic>
      <p:sp>
        <p:nvSpPr>
          <p:cNvPr id="2" name="标题 1"/>
          <p:cNvSpPr>
            <a:spLocks noGrp="1"/>
          </p:cNvSpPr>
          <p:nvPr>
            <p:ph type="title" hasCustomPrompt="1"/>
            <p:custDataLst>
              <p:tags r:id="rId4"/>
            </p:custDataLst>
          </p:nvPr>
        </p:nvSpPr>
        <p:spPr>
          <a:xfrm>
            <a:off x="2808022" y="4436511"/>
            <a:ext cx="6801323" cy="845703"/>
          </a:xfrm>
        </p:spPr>
        <p:txBody>
          <a:bodyPr lIns="101600" tIns="38100" rIns="63500" bIns="38100" anchor="ctr" anchorCtr="0">
            <a:noAutofit/>
          </a:bodyPr>
          <a:lstStyle>
            <a:lvl1pPr algn="ctr">
              <a:defRPr sz="3600" u="none" strike="noStrike" kern="1200" cap="none" spc="300" normalizeH="0">
                <a:solidFill>
                  <a:srgbClr val="238C3B"/>
                </a:solidFill>
                <a:uFillTx/>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5"/>
            </p:custDataLst>
          </p:nvPr>
        </p:nvSpPr>
        <p:spPr>
          <a:xfrm>
            <a:off x="2808022" y="5360315"/>
            <a:ext cx="6801323" cy="624846"/>
          </a:xfrm>
        </p:spPr>
        <p:txBody>
          <a:bodyPr lIns="101600" tIns="38100" rIns="76200" bIns="38100" anchor="t">
            <a:noAutofit/>
          </a:bodyPr>
          <a:lstStyle>
            <a:lvl1pPr marL="0" indent="0" algn="ctr" eaLnBrk="1" fontAlgn="auto" latinLnBrk="0" hangingPunct="1">
              <a:buNone/>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a:lstStyle/>
          <a:p>
            <a:endParaRPr lang="zh-CN" altLang="en-US"/>
          </a:p>
        </p:txBody>
      </p:sp>
      <p:sp>
        <p:nvSpPr>
          <p:cNvPr id="6" name="灯片编号占位符 5"/>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2041" y="4391343"/>
            <a:ext cx="893743" cy="2466658"/>
            <a:chOff x="-2041" y="4391343"/>
            <a:chExt cx="893743" cy="2466658"/>
          </a:xfrm>
        </p:grpSpPr>
        <p:pic>
          <p:nvPicPr>
            <p:cNvPr id="9" name="图片 8"/>
            <p:cNvPicPr>
              <a:picLocks noChangeAspect="1"/>
            </p:cNvPicPr>
            <p:nvPr>
              <p:custDataLst>
                <p:tags r:id="rId3"/>
              </p:custDataLst>
            </p:nvPr>
          </p:nvPicPr>
          <p:blipFill rotWithShape="1">
            <a:blip r:embed="rId4" cstate="print">
              <a:extLst>
                <a:ext uri="{28A0092B-C50C-407E-A947-70E740481C1C}">
                  <a14:useLocalDpi xmlns:a14="http://schemas.microsoft.com/office/drawing/2010/main" val="0"/>
                </a:ext>
              </a:extLst>
            </a:blip>
            <a:srcRect/>
            <a:stretch>
              <a:fillRect/>
            </a:stretch>
          </p:blipFill>
          <p:spPr>
            <a:xfrm>
              <a:off x="0" y="5917327"/>
              <a:ext cx="891702" cy="940674"/>
            </a:xfrm>
            <a:prstGeom prst="rect">
              <a:avLst/>
            </a:prstGeom>
          </p:spPr>
        </p:pic>
        <p:pic>
          <p:nvPicPr>
            <p:cNvPr id="10" name="图片 9"/>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rot="1953062" flipH="1">
              <a:off x="-2041" y="4391343"/>
              <a:ext cx="757605" cy="2455724"/>
            </a:xfrm>
            <a:prstGeom prst="rect">
              <a:avLst/>
            </a:prstGeom>
          </p:spPr>
        </p:pic>
      </p:grpSp>
      <p:pic>
        <p:nvPicPr>
          <p:cNvPr id="11" name="图片 10"/>
          <p:cNvPicPr>
            <a:picLocks noChangeAspect="1"/>
          </p:cNvPicPr>
          <p:nvPr>
            <p:custDataLst>
              <p:tags r:id="rId7"/>
            </p:custDataLst>
          </p:nvPr>
        </p:nvPicPr>
        <p:blipFill rotWithShape="1">
          <a:blip r:embed="rId8" cstate="print">
            <a:extLst>
              <a:ext uri="{28A0092B-C50C-407E-A947-70E740481C1C}">
                <a14:useLocalDpi xmlns:a14="http://schemas.microsoft.com/office/drawing/2010/main" val="0"/>
              </a:ext>
            </a:extLst>
          </a:blip>
          <a:srcRect/>
          <a:stretch>
            <a:fillRect/>
          </a:stretch>
        </p:blipFill>
        <p:spPr>
          <a:xfrm rot="2150264" flipV="1">
            <a:off x="11299848" y="54268"/>
            <a:ext cx="962932" cy="1281376"/>
          </a:xfrm>
          <a:prstGeom prst="rect">
            <a:avLst/>
          </a:prstGeom>
        </p:spPr>
      </p:pic>
      <p:sp>
        <p:nvSpPr>
          <p:cNvPr id="2" name="标题 1"/>
          <p:cNvSpPr>
            <a:spLocks noGrp="1"/>
          </p:cNvSpPr>
          <p:nvPr>
            <p:ph type="title"/>
            <p:custDataLst>
              <p:tags r:id="rId9"/>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rgbClr val="238C3B"/>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10"/>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1"/>
            </p:custDataLst>
          </p:nvPr>
        </p:nvSpPr>
        <p:spPr>
          <a:xfrm>
            <a:off x="6238877" y="952508"/>
            <a:ext cx="5283242" cy="5388907"/>
          </a:xfrm>
        </p:spPr>
        <p:txBody>
          <a:bodyPr>
            <a:noAutofit/>
          </a:bodyPr>
          <a:lstStyle>
            <a:lvl1pPr>
              <a:defRPr sz="1600" u="none" strike="noStrike" kern="1200" cap="none" spc="150" normalizeH="0">
                <a:solidFill>
                  <a:schemeClr val="tx1"/>
                </a:solidFill>
                <a:uFillTx/>
                <a:latin typeface="Arial" panose="020B0604020202020204" pitchFamily="34" charset="0"/>
                <a:ea typeface="微软雅黑" panose="020B0503020204020204" pitchFamily="34" charset="-122"/>
              </a:defRPr>
            </a:lvl1pPr>
            <a:lvl2pPr>
              <a:defRPr sz="1600" u="none" strike="noStrike" kern="1200" cap="none" spc="150" normalizeH="0">
                <a:solidFill>
                  <a:schemeClr val="tx1"/>
                </a:solidFill>
                <a:uFillTx/>
                <a:latin typeface="Arial" panose="020B0604020202020204" pitchFamily="34" charset="0"/>
                <a:ea typeface="微软雅黑" panose="020B0503020204020204" pitchFamily="34" charset="-122"/>
              </a:defRPr>
            </a:lvl2pPr>
            <a:lvl3pPr>
              <a:defRPr sz="1600" u="none" strike="noStrike" kern="1200" cap="none" spc="150" normalizeH="0">
                <a:solidFill>
                  <a:schemeClr val="tx1"/>
                </a:solidFill>
                <a:uFillTx/>
                <a:latin typeface="Arial" panose="020B0604020202020204" pitchFamily="34" charset="0"/>
                <a:ea typeface="微软雅黑" panose="020B0503020204020204" pitchFamily="34" charset="-122"/>
              </a:defRPr>
            </a:lvl3pPr>
            <a:lvl4pPr>
              <a:defRPr sz="1600" u="none" strike="noStrike" kern="1200" cap="none" spc="150" normalizeH="0">
                <a:solidFill>
                  <a:schemeClr val="tx1"/>
                </a:solidFill>
                <a:uFillTx/>
                <a:latin typeface="Arial" panose="020B0604020202020204" pitchFamily="34" charset="0"/>
                <a:ea typeface="微软雅黑" panose="020B0503020204020204" pitchFamily="34" charset="-122"/>
              </a:defRPr>
            </a:lvl4pPr>
            <a:lvl5pPr>
              <a:defRPr sz="1600" u="none" strike="noStrike" kern="1200" cap="none" spc="150" normalizeH="0">
                <a:solidFill>
                  <a:schemeClr val="tx1"/>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2"/>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3"/>
            </p:custDataLst>
          </p:nvPr>
        </p:nvSpPr>
        <p:spPr/>
        <p:txBody>
          <a:bodyPr/>
          <a:lstStyle/>
          <a:p>
            <a:endParaRPr lang="zh-CN" altLang="en-US"/>
          </a:p>
        </p:txBody>
      </p:sp>
      <p:sp>
        <p:nvSpPr>
          <p:cNvPr id="7" name="灯片编号占位符 6"/>
          <p:cNvSpPr>
            <a:spLocks noGrp="1"/>
          </p:cNvSpPr>
          <p:nvPr>
            <p:ph type="sldNum" sz="quarter" idx="12"/>
            <p:custDataLst>
              <p:tags r:id="rId1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rgbClr val="238C3B"/>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rgbClr val="238C3B"/>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2041" y="4391343"/>
            <a:ext cx="893743" cy="2466658"/>
            <a:chOff x="-2041" y="4391343"/>
            <a:chExt cx="893743" cy="2466658"/>
          </a:xfrm>
        </p:grpSpPr>
        <p:pic>
          <p:nvPicPr>
            <p:cNvPr id="9" name="图片 8"/>
            <p:cNvPicPr>
              <a:picLocks noChangeAspect="1"/>
            </p:cNvPicPr>
            <p:nvPr>
              <p:custDataLst>
                <p:tags r:id="rId3"/>
              </p:custDataLst>
            </p:nvPr>
          </p:nvPicPr>
          <p:blipFill rotWithShape="1">
            <a:blip r:embed="rId4" cstate="print">
              <a:extLst>
                <a:ext uri="{28A0092B-C50C-407E-A947-70E740481C1C}">
                  <a14:useLocalDpi xmlns:a14="http://schemas.microsoft.com/office/drawing/2010/main" val="0"/>
                </a:ext>
              </a:extLst>
            </a:blip>
            <a:srcRect/>
            <a:stretch>
              <a:fillRect/>
            </a:stretch>
          </p:blipFill>
          <p:spPr>
            <a:xfrm>
              <a:off x="0" y="5917327"/>
              <a:ext cx="891702" cy="940674"/>
            </a:xfrm>
            <a:prstGeom prst="rect">
              <a:avLst/>
            </a:prstGeom>
          </p:spPr>
        </p:pic>
        <p:pic>
          <p:nvPicPr>
            <p:cNvPr id="10" name="图片 9"/>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rot="1953062" flipH="1">
              <a:off x="-2041" y="4391343"/>
              <a:ext cx="757605" cy="2455724"/>
            </a:xfrm>
            <a:prstGeom prst="rect">
              <a:avLst/>
            </a:prstGeom>
          </p:spPr>
        </p:pic>
      </p:grpSp>
      <p:pic>
        <p:nvPicPr>
          <p:cNvPr id="11" name="图片 10"/>
          <p:cNvPicPr>
            <a:picLocks noChangeAspect="1"/>
          </p:cNvPicPr>
          <p:nvPr>
            <p:custDataLst>
              <p:tags r:id="rId7"/>
            </p:custDataLst>
          </p:nvPr>
        </p:nvPicPr>
        <p:blipFill rotWithShape="1">
          <a:blip r:embed="rId8" cstate="print">
            <a:extLst>
              <a:ext uri="{28A0092B-C50C-407E-A947-70E740481C1C}">
                <a14:useLocalDpi xmlns:a14="http://schemas.microsoft.com/office/drawing/2010/main" val="0"/>
              </a:ext>
            </a:extLst>
          </a:blip>
          <a:srcRect/>
          <a:stretch>
            <a:fillRect/>
          </a:stretch>
        </p:blipFill>
        <p:spPr>
          <a:xfrm rot="2150264" flipV="1">
            <a:off x="11299848" y="54268"/>
            <a:ext cx="962932" cy="1281376"/>
          </a:xfrm>
          <a:prstGeom prst="rect">
            <a:avLst/>
          </a:prstGeom>
        </p:spPr>
      </p:pic>
      <p:sp>
        <p:nvSpPr>
          <p:cNvPr id="2" name="标题 1"/>
          <p:cNvSpPr>
            <a:spLocks noGrp="1"/>
          </p:cNvSpPr>
          <p:nvPr>
            <p:ph type="title"/>
            <p:custDataLst>
              <p:tags r:id="rId9"/>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rgbClr val="238C3B"/>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10"/>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1"/>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2"/>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3"/>
            </p:custDataLst>
          </p:nvPr>
        </p:nvSpPr>
        <p:spPr/>
        <p:txBody>
          <a:bodyPr/>
          <a:lstStyle/>
          <a:p>
            <a:endParaRPr lang="zh-CN" altLang="en-US" dirty="0"/>
          </a:p>
        </p:txBody>
      </p:sp>
      <p:sp>
        <p:nvSpPr>
          <p:cNvPr id="7" name="灯片编号占位符 6"/>
          <p:cNvSpPr>
            <a:spLocks noGrp="1"/>
          </p:cNvSpPr>
          <p:nvPr>
            <p:ph type="sldNum" sz="quarter" idx="12"/>
            <p:custDataLst>
              <p:tags r:id="rId14"/>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u="none" strike="noStrike" kern="1200" cap="none" spc="150" normalizeH="0">
                <a:solidFill>
                  <a:schemeClr val="tx1"/>
                </a:solidFill>
                <a:uFillTx/>
                <a:latin typeface="Arial" panose="020B0604020202020204" pitchFamily="34" charset="0"/>
                <a:ea typeface="微软雅黑" panose="020B0503020204020204" pitchFamily="34" charset="-122"/>
              </a:defRPr>
            </a:lvl1pPr>
            <a:lvl2pPr indent="0" eaLnBrk="1" fontAlgn="auto" latinLnBrk="0" hangingPunct="1">
              <a:defRPr u="none" strike="noStrike" kern="1200" cap="none" spc="150" normalizeH="0">
                <a:solidFill>
                  <a:schemeClr val="tx1"/>
                </a:solidFill>
                <a:uFillTx/>
                <a:latin typeface="Arial" panose="020B0604020202020204" pitchFamily="34" charset="0"/>
                <a:ea typeface="微软雅黑" panose="020B0503020204020204" pitchFamily="34" charset="-122"/>
              </a:defRPr>
            </a:lvl2pPr>
            <a:lvl3pPr indent="0" eaLnBrk="1" fontAlgn="auto" latinLnBrk="0" hangingPunct="1">
              <a:defRPr u="none" strike="noStrike" kern="1200" cap="none" spc="150" normalizeH="0">
                <a:solidFill>
                  <a:schemeClr val="tx1"/>
                </a:solidFill>
                <a:uFillTx/>
                <a:latin typeface="Arial" panose="020B0604020202020204" pitchFamily="34" charset="0"/>
                <a:ea typeface="微软雅黑" panose="020B0503020204020204" pitchFamily="34" charset="-122"/>
              </a:defRPr>
            </a:lvl3pPr>
            <a:lvl4pPr indent="0" eaLnBrk="1" fontAlgn="auto" latinLnBrk="0" hangingPunct="1">
              <a:defRPr u="none" strike="noStrike" kern="1200" cap="none" spc="150" normalizeH="0">
                <a:solidFill>
                  <a:schemeClr val="tx1"/>
                </a:solidFill>
                <a:uFillTx/>
                <a:latin typeface="Arial" panose="020B0604020202020204" pitchFamily="34" charset="0"/>
                <a:ea typeface="微软雅黑" panose="020B0503020204020204" pitchFamily="34" charset="-122"/>
              </a:defRPr>
            </a:lvl4pPr>
            <a:lvl5pPr indent="0" eaLnBrk="1" fontAlgn="auto" latinLnBrk="0" hangingPunct="1">
              <a:defRPr u="none" strike="noStrike" kern="1200" cap="none" spc="150" normalizeH="0">
                <a:solidFill>
                  <a:schemeClr val="tx1"/>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tags" Target="../tags/tag95.xml"/><Relationship Id="rId18" Type="http://schemas.openxmlformats.org/officeDocument/2006/relationships/tags" Target="../tags/tag94.xml"/><Relationship Id="rId17" Type="http://schemas.openxmlformats.org/officeDocument/2006/relationships/tags" Target="../tags/tag93.xml"/><Relationship Id="rId16" Type="http://schemas.openxmlformats.org/officeDocument/2006/relationships/tags" Target="../tags/tag92.xml"/><Relationship Id="rId15" Type="http://schemas.openxmlformats.org/officeDocument/2006/relationships/tags" Target="../tags/tag91.xml"/><Relationship Id="rId14" Type="http://schemas.openxmlformats.org/officeDocument/2006/relationships/tags" Target="../tags/tag9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5"/>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6"/>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fontAlgn="auto" latinLnBrk="0" hangingPunct="1">
        <a:lnSpc>
          <a:spcPct val="100000"/>
        </a:lnSpc>
        <a:spcBef>
          <a:spcPct val="0"/>
        </a:spcBef>
        <a:buNone/>
        <a:defRPr sz="2400" b="1" u="none" strike="noStrike" kern="1200" cap="none" spc="200" normalizeH="0">
          <a:solidFill>
            <a:srgbClr val="238C3B"/>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96.xml"/><Relationship Id="rId1"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05.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6.xml"/></Relationships>
</file>

<file path=ppt/slides/_rels/slide13.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image" Target="../media/image22.png"/><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image" Target="../media/image21.jpeg"/><Relationship Id="rId10" Type="http://schemas.openxmlformats.org/officeDocument/2006/relationships/slideLayout" Target="../slideLayouts/slideLayout7.xml"/><Relationship Id="rId1" Type="http://schemas.openxmlformats.org/officeDocument/2006/relationships/image" Target="../media/image20.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08.xml"/><Relationship Id="rId2" Type="http://schemas.openxmlformats.org/officeDocument/2006/relationships/image" Target="../media/image24.png"/><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09.xml"/><Relationship Id="rId4" Type="http://schemas.openxmlformats.org/officeDocument/2006/relationships/image" Target="../media/image26.jpeg"/><Relationship Id="rId3" Type="http://schemas.openxmlformats.org/officeDocument/2006/relationships/image" Target="../media/image3.tiff"/><Relationship Id="rId2" Type="http://schemas.openxmlformats.org/officeDocument/2006/relationships/image" Target="../media/image25.jpeg"/><Relationship Id="rId1" Type="http://schemas.openxmlformats.org/officeDocument/2006/relationships/image" Target="../media/image2.tiff"/></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10.xml"/><Relationship Id="rId2" Type="http://schemas.openxmlformats.org/officeDocument/2006/relationships/image" Target="../media/image28.jpeg"/><Relationship Id="rId1"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1.xml"/><Relationship Id="rId1" Type="http://schemas.openxmlformats.org/officeDocument/2006/relationships/image" Target="../media/image29.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12.xml"/><Relationship Id="rId5" Type="http://schemas.openxmlformats.org/officeDocument/2006/relationships/image" Target="../media/image34.jpeg"/><Relationship Id="rId4" Type="http://schemas.openxmlformats.org/officeDocument/2006/relationships/image" Target="../media/image33.jpeg"/><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tags" Target="../tags/tag97.xml"/><Relationship Id="rId1" Type="http://schemas.openxmlformats.org/officeDocument/2006/relationships/image" Target="../media/image16.jpe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1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8.xml"/><Relationship Id="rId1" Type="http://schemas.openxmlformats.org/officeDocument/2006/relationships/image" Target="../media/image17.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tags" Target="../tags/tag99.xml"/><Relationship Id="rId1"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1.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02.xml"/><Relationship Id="rId2" Type="http://schemas.openxmlformats.org/officeDocument/2006/relationships/image" Target="../media/image1.svg"/><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7500" y="1461770"/>
            <a:ext cx="6803390" cy="156845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zh-CN" altLang="en-US" sz="9600" b="1" cap="none" spc="0" dirty="0">
                <a:ln w="18000">
                  <a:solidFill>
                    <a:schemeClr val="accent2">
                      <a:satMod val="140000"/>
                    </a:schemeClr>
                  </a:solidFill>
                  <a:prstDash val="solid"/>
                  <a:miter lim="800000"/>
                </a:ln>
                <a:solidFill>
                  <a:srgbClr val="A99051"/>
                </a:solidFill>
                <a:effectLst>
                  <a:outerShdw blurRad="25500" dist="23000" dir="7020000" algn="tl">
                    <a:srgbClr val="000000">
                      <a:alpha val="50000"/>
                    </a:srgbClr>
                  </a:outerShdw>
                  <a:reflection blurRad="6350" stA="60000" endA="900" endPos="58000" dir="5400000" sy="-100000" algn="bl" rotWithShape="0"/>
                </a:effectLst>
                <a:latin typeface="微软雅黑" panose="020B0503020204020204" pitchFamily="34" charset="-122"/>
                <a:ea typeface="微软雅黑" panose="020B0503020204020204" pitchFamily="34" charset="-122"/>
              </a:rPr>
              <a:t>公司简介</a:t>
            </a:r>
            <a:endParaRPr lang="zh-CN" altLang="en-US" sz="9600" b="1" cap="none" spc="0" dirty="0">
              <a:ln w="18000">
                <a:solidFill>
                  <a:schemeClr val="accent2">
                    <a:satMod val="140000"/>
                  </a:schemeClr>
                </a:solidFill>
                <a:prstDash val="solid"/>
                <a:miter lim="800000"/>
              </a:ln>
              <a:solidFill>
                <a:srgbClr val="A99051"/>
              </a:solidFill>
              <a:effectLst>
                <a:outerShdw blurRad="25500" dist="23000" dir="7020000" algn="tl">
                  <a:srgbClr val="000000">
                    <a:alpha val="50000"/>
                  </a:srgbClr>
                </a:outerShdw>
                <a:reflection blurRad="6350" stA="60000" endA="900" endPos="58000" dir="5400000" sy="-100000" algn="bl" rotWithShape="0"/>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6909435" y="4324985"/>
            <a:ext cx="4097655" cy="1322070"/>
          </a:xfrm>
          <a:prstGeom prst="rect">
            <a:avLst/>
          </a:prstGeom>
          <a:noFill/>
        </p:spPr>
        <p:txBody>
          <a:bodyPr wrap="square" rtlCol="0" anchor="t">
            <a:spAutoFit/>
          </a:bodyPr>
          <a:lstStyle/>
          <a:p>
            <a:pPr algn="just"/>
            <a:r>
              <a:rPr lang="zh-CN" altLang="en-US" sz="20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宁夏慧源成企业咨询管理有限公司 </a:t>
            </a:r>
            <a:endParaRPr lang="zh-CN" altLang="en-US" sz="20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r>
              <a:rPr lang="zh-CN" altLang="en-US" sz="2000" b="1" spc="100">
                <a:solidFill>
                  <a:schemeClr val="tx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上 海 大 成 智 库 宁 夏 分 中 心</a:t>
            </a:r>
            <a:endParaRPr lang="zh-CN" altLang="en-US" sz="2000" b="1" spc="100">
              <a:solidFill>
                <a:schemeClr val="tx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r>
              <a:rPr lang="zh-CN" altLang="en-US" sz="20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北京明阳天下国际教育宁夏分中心</a:t>
            </a:r>
            <a:endParaRPr lang="zh-CN" altLang="en-US" sz="20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endParaRPr lang="zh-CN" altLang="en-US" sz="20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p:cNvPicPr>
            <a:picLocks noChangeAspect="1"/>
          </p:cNvPicPr>
          <p:nvPr/>
        </p:nvPicPr>
        <p:blipFill>
          <a:blip r:embed="rId1"/>
          <a:stretch>
            <a:fillRect/>
          </a:stretch>
        </p:blipFill>
        <p:spPr>
          <a:xfrm>
            <a:off x="1009650" y="713740"/>
            <a:ext cx="4696460" cy="5205730"/>
          </a:xfrm>
          <a:prstGeom prst="rect">
            <a:avLst/>
          </a:prstGeom>
        </p:spPr>
      </p:pic>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15"/>
          <p:cNvGrpSpPr/>
          <p:nvPr/>
        </p:nvGrpSpPr>
        <p:grpSpPr>
          <a:xfrm>
            <a:off x="852065" y="1724895"/>
            <a:ext cx="10672278" cy="4351077"/>
            <a:chOff x="823251" y="2102259"/>
            <a:chExt cx="10675058" cy="4351077"/>
          </a:xfrm>
        </p:grpSpPr>
        <p:grpSp>
          <p:nvGrpSpPr>
            <p:cNvPr id="88" name="组合 13"/>
            <p:cNvGrpSpPr>
              <a:grpSpLocks noChangeAspect="1"/>
            </p:cNvGrpSpPr>
            <p:nvPr/>
          </p:nvGrpSpPr>
          <p:grpSpPr>
            <a:xfrm>
              <a:off x="823251" y="3669496"/>
              <a:ext cx="9412492" cy="2783840"/>
              <a:chOff x="1373981" y="2654447"/>
              <a:chExt cx="8350250" cy="3798888"/>
            </a:xfrm>
          </p:grpSpPr>
          <p:grpSp>
            <p:nvGrpSpPr>
              <p:cNvPr id="92" name="Group 3"/>
              <p:cNvGrpSpPr/>
              <p:nvPr/>
            </p:nvGrpSpPr>
            <p:grpSpPr bwMode="auto">
              <a:xfrm>
                <a:off x="1373981" y="2654447"/>
                <a:ext cx="2355850" cy="836613"/>
                <a:chOff x="0" y="0"/>
                <a:chExt cx="1484" cy="527"/>
              </a:xfrm>
            </p:grpSpPr>
            <p:sp>
              <p:nvSpPr>
                <p:cNvPr id="98" name="未知"/>
                <p:cNvSpPr/>
                <p:nvPr/>
              </p:nvSpPr>
              <p:spPr bwMode="auto">
                <a:xfrm>
                  <a:off x="84" y="0"/>
                  <a:ext cx="1400" cy="527"/>
                </a:xfrm>
                <a:custGeom>
                  <a:avLst/>
                  <a:gdLst>
                    <a:gd name="T0" fmla="*/ 0 w 1400"/>
                    <a:gd name="T1" fmla="*/ 108 h 527"/>
                    <a:gd name="T2" fmla="*/ 837 w 1400"/>
                    <a:gd name="T3" fmla="*/ 527 h 527"/>
                    <a:gd name="T4" fmla="*/ 1400 w 1400"/>
                    <a:gd name="T5" fmla="*/ 332 h 527"/>
                    <a:gd name="T6" fmla="*/ 281 w 1400"/>
                    <a:gd name="T7" fmla="*/ 0 h 527"/>
                    <a:gd name="T8" fmla="*/ 0 w 1400"/>
                    <a:gd name="T9" fmla="*/ 108 h 527"/>
                    <a:gd name="T10" fmla="*/ 0 60000 65536"/>
                    <a:gd name="T11" fmla="*/ 0 60000 65536"/>
                    <a:gd name="T12" fmla="*/ 0 60000 65536"/>
                    <a:gd name="T13" fmla="*/ 0 60000 65536"/>
                    <a:gd name="T14" fmla="*/ 0 60000 65536"/>
                    <a:gd name="T15" fmla="*/ 0 w 1400"/>
                    <a:gd name="T16" fmla="*/ 0 h 527"/>
                    <a:gd name="T17" fmla="*/ 1400 w 1400"/>
                    <a:gd name="T18" fmla="*/ 527 h 527"/>
                  </a:gdLst>
                  <a:ahLst/>
                  <a:cxnLst>
                    <a:cxn ang="T10">
                      <a:pos x="T0" y="T1"/>
                    </a:cxn>
                    <a:cxn ang="T11">
                      <a:pos x="T2" y="T3"/>
                    </a:cxn>
                    <a:cxn ang="T12">
                      <a:pos x="T4" y="T5"/>
                    </a:cxn>
                    <a:cxn ang="T13">
                      <a:pos x="T6" y="T7"/>
                    </a:cxn>
                    <a:cxn ang="T14">
                      <a:pos x="T8" y="T9"/>
                    </a:cxn>
                  </a:cxnLst>
                  <a:rect l="T15" t="T16" r="T17" b="T18"/>
                  <a:pathLst>
                    <a:path w="1400" h="527">
                      <a:moveTo>
                        <a:pt x="0" y="108"/>
                      </a:moveTo>
                      <a:lnTo>
                        <a:pt x="837" y="527"/>
                      </a:lnTo>
                      <a:lnTo>
                        <a:pt x="1400" y="332"/>
                      </a:lnTo>
                      <a:lnTo>
                        <a:pt x="281" y="0"/>
                      </a:lnTo>
                      <a:lnTo>
                        <a:pt x="0" y="108"/>
                      </a:lnTo>
                      <a:close/>
                    </a:path>
                  </a:pathLst>
                </a:custGeom>
                <a:gradFill rotWithShape="1">
                  <a:gsLst>
                    <a:gs pos="0">
                      <a:srgbClr val="F8F8F8"/>
                    </a:gs>
                    <a:gs pos="100000">
                      <a:srgbClr val="DDDDDD"/>
                    </a:gs>
                  </a:gsLst>
                  <a:lin ang="2700000" scaled="1"/>
                </a:gradFill>
                <a:ln w="9525">
                  <a:round/>
                </a:ln>
                <a:scene3d>
                  <a:camera prst="legacyObliqueBottom"/>
                  <a:lightRig rig="legacyFlat3" dir="b"/>
                </a:scene3d>
                <a:sp3d extrusionH="227000" contourW="12700" prstMaterial="legacyMatte">
                  <a:bevelT w="13500" h="13500" prst="angle"/>
                  <a:bevelB w="13500" h="13500" prst="angle"/>
                  <a:extrusionClr>
                    <a:srgbClr val="DDDDDD"/>
                  </a:extrusionClr>
                  <a:contourClr>
                    <a:srgbClr val="C0C0C0"/>
                  </a:contourClr>
                </a:sp3d>
              </p:spPr>
              <p:txBody>
                <a:bodyPr>
                  <a:flatTx/>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a typeface="微软雅黑" panose="020B0503020204020204" pitchFamily="34" charset="-122"/>
                  </a:endParaRPr>
                </a:p>
              </p:txBody>
            </p:sp>
            <p:sp>
              <p:nvSpPr>
                <p:cNvPr id="99" name="AutoShape 5"/>
                <p:cNvSpPr>
                  <a:spLocks noChangeArrowheads="1"/>
                </p:cNvSpPr>
                <p:nvPr/>
              </p:nvSpPr>
              <p:spPr bwMode="auto">
                <a:xfrm rot="12094069">
                  <a:off x="0" y="380"/>
                  <a:ext cx="942" cy="144"/>
                </a:xfrm>
                <a:custGeom>
                  <a:avLst/>
                  <a:gdLst>
                    <a:gd name="T0" fmla="*/ 41 w 21600"/>
                    <a:gd name="T1" fmla="*/ 0 h 21600"/>
                    <a:gd name="T2" fmla="*/ 21 w 21600"/>
                    <a:gd name="T3" fmla="*/ 1 h 21600"/>
                    <a:gd name="T4" fmla="*/ 0 w 21600"/>
                    <a:gd name="T5" fmla="*/ 0 h 21600"/>
                    <a:gd name="T6" fmla="*/ 21 w 21600"/>
                    <a:gd name="T7" fmla="*/ 0 h 21600"/>
                    <a:gd name="T8" fmla="*/ 0 60000 65536"/>
                    <a:gd name="T9" fmla="*/ 0 60000 65536"/>
                    <a:gd name="T10" fmla="*/ 0 60000 65536"/>
                    <a:gd name="T11" fmla="*/ 0 60000 65536"/>
                    <a:gd name="T12" fmla="*/ 1789 w 21600"/>
                    <a:gd name="T13" fmla="*/ 1800 h 21600"/>
                    <a:gd name="T14" fmla="*/ 19811 w 21600"/>
                    <a:gd name="T15" fmla="*/ 198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gradFill rotWithShape="1">
                  <a:gsLst>
                    <a:gs pos="0">
                      <a:srgbClr val="5F5F5F">
                        <a:alpha val="0"/>
                      </a:srgbClr>
                    </a:gs>
                    <a:gs pos="100000">
                      <a:srgbClr val="DDDDD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a typeface="微软雅黑" panose="020B0503020204020204" pitchFamily="34" charset="-122"/>
                  </a:endParaRPr>
                </a:p>
              </p:txBody>
            </p:sp>
          </p:grpSp>
          <p:sp>
            <p:nvSpPr>
              <p:cNvPr id="93" name="未知"/>
              <p:cNvSpPr/>
              <p:nvPr/>
            </p:nvSpPr>
            <p:spPr bwMode="auto">
              <a:xfrm>
                <a:off x="2896394" y="3370410"/>
                <a:ext cx="2600325" cy="1087437"/>
              </a:xfrm>
              <a:custGeom>
                <a:avLst/>
                <a:gdLst>
                  <a:gd name="T0" fmla="*/ 1534467 w 1698"/>
                  <a:gd name="T1" fmla="*/ 1087437 h 710"/>
                  <a:gd name="T2" fmla="*/ 2600325 w 1698"/>
                  <a:gd name="T3" fmla="*/ 560566 h 710"/>
                  <a:gd name="T4" fmla="*/ 905060 w 1698"/>
                  <a:gd name="T5" fmla="*/ 0 h 710"/>
                  <a:gd name="T6" fmla="*/ 0 w 1698"/>
                  <a:gd name="T7" fmla="*/ 309383 h 710"/>
                  <a:gd name="T8" fmla="*/ 1534467 w 1698"/>
                  <a:gd name="T9" fmla="*/ 1087437 h 710"/>
                  <a:gd name="T10" fmla="*/ 0 60000 65536"/>
                  <a:gd name="T11" fmla="*/ 0 60000 65536"/>
                  <a:gd name="T12" fmla="*/ 0 60000 65536"/>
                  <a:gd name="T13" fmla="*/ 0 60000 65536"/>
                  <a:gd name="T14" fmla="*/ 0 60000 65536"/>
                  <a:gd name="T15" fmla="*/ 0 w 1698"/>
                  <a:gd name="T16" fmla="*/ 0 h 710"/>
                  <a:gd name="T17" fmla="*/ 1698 w 1698"/>
                  <a:gd name="T18" fmla="*/ 710 h 710"/>
                </a:gdLst>
                <a:ahLst/>
                <a:cxnLst>
                  <a:cxn ang="T10">
                    <a:pos x="T0" y="T1"/>
                  </a:cxn>
                  <a:cxn ang="T11">
                    <a:pos x="T2" y="T3"/>
                  </a:cxn>
                  <a:cxn ang="T12">
                    <a:pos x="T4" y="T5"/>
                  </a:cxn>
                  <a:cxn ang="T13">
                    <a:pos x="T6" y="T7"/>
                  </a:cxn>
                  <a:cxn ang="T14">
                    <a:pos x="T8" y="T9"/>
                  </a:cxn>
                </a:cxnLst>
                <a:rect l="T15" t="T16" r="T17" b="T18"/>
                <a:pathLst>
                  <a:path w="1698" h="710">
                    <a:moveTo>
                      <a:pt x="1002" y="710"/>
                    </a:moveTo>
                    <a:lnTo>
                      <a:pt x="1698" y="366"/>
                    </a:lnTo>
                    <a:lnTo>
                      <a:pt x="591" y="0"/>
                    </a:lnTo>
                    <a:lnTo>
                      <a:pt x="0" y="202"/>
                    </a:lnTo>
                    <a:lnTo>
                      <a:pt x="1002" y="710"/>
                    </a:lnTo>
                    <a:close/>
                  </a:path>
                </a:pathLst>
              </a:custGeom>
              <a:solidFill>
                <a:srgbClr val="C0C0C0">
                  <a:alpha val="38039"/>
                </a:srgb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a typeface="微软雅黑" panose="020B0503020204020204" pitchFamily="34" charset="-122"/>
                </a:endParaRPr>
              </a:p>
            </p:txBody>
          </p:sp>
          <p:sp>
            <p:nvSpPr>
              <p:cNvPr id="94" name="未知"/>
              <p:cNvSpPr/>
              <p:nvPr/>
            </p:nvSpPr>
            <p:spPr bwMode="auto">
              <a:xfrm>
                <a:off x="3020219" y="2736997"/>
                <a:ext cx="2600325" cy="1087438"/>
              </a:xfrm>
              <a:custGeom>
                <a:avLst/>
                <a:gdLst>
                  <a:gd name="T0" fmla="*/ 1534467 w 1698"/>
                  <a:gd name="T1" fmla="*/ 1087438 h 710"/>
                  <a:gd name="T2" fmla="*/ 2600325 w 1698"/>
                  <a:gd name="T3" fmla="*/ 560567 h 710"/>
                  <a:gd name="T4" fmla="*/ 905060 w 1698"/>
                  <a:gd name="T5" fmla="*/ 0 h 710"/>
                  <a:gd name="T6" fmla="*/ 0 w 1698"/>
                  <a:gd name="T7" fmla="*/ 309384 h 710"/>
                  <a:gd name="T8" fmla="*/ 1534467 w 1698"/>
                  <a:gd name="T9" fmla="*/ 1087438 h 710"/>
                  <a:gd name="T10" fmla="*/ 0 60000 65536"/>
                  <a:gd name="T11" fmla="*/ 0 60000 65536"/>
                  <a:gd name="T12" fmla="*/ 0 60000 65536"/>
                  <a:gd name="T13" fmla="*/ 0 60000 65536"/>
                  <a:gd name="T14" fmla="*/ 0 60000 65536"/>
                  <a:gd name="T15" fmla="*/ 0 w 1698"/>
                  <a:gd name="T16" fmla="*/ 0 h 710"/>
                  <a:gd name="T17" fmla="*/ 1698 w 1698"/>
                  <a:gd name="T18" fmla="*/ 710 h 710"/>
                </a:gdLst>
                <a:ahLst/>
                <a:cxnLst>
                  <a:cxn ang="T10">
                    <a:pos x="T0" y="T1"/>
                  </a:cxn>
                  <a:cxn ang="T11">
                    <a:pos x="T2" y="T3"/>
                  </a:cxn>
                  <a:cxn ang="T12">
                    <a:pos x="T4" y="T5"/>
                  </a:cxn>
                  <a:cxn ang="T13">
                    <a:pos x="T6" y="T7"/>
                  </a:cxn>
                  <a:cxn ang="T14">
                    <a:pos x="T8" y="T9"/>
                  </a:cxn>
                </a:cxnLst>
                <a:rect l="T15" t="T16" r="T17" b="T18"/>
                <a:pathLst>
                  <a:path w="1698" h="710">
                    <a:moveTo>
                      <a:pt x="1002" y="710"/>
                    </a:moveTo>
                    <a:lnTo>
                      <a:pt x="1698" y="366"/>
                    </a:lnTo>
                    <a:lnTo>
                      <a:pt x="591" y="0"/>
                    </a:lnTo>
                    <a:lnTo>
                      <a:pt x="0" y="202"/>
                    </a:lnTo>
                    <a:lnTo>
                      <a:pt x="1002" y="710"/>
                    </a:lnTo>
                    <a:close/>
                  </a:path>
                </a:pathLst>
              </a:custGeom>
              <a:gradFill rotWithShape="1">
                <a:gsLst>
                  <a:gs pos="0">
                    <a:schemeClr val="accent2">
                      <a:lumMod val="60000"/>
                      <a:lumOff val="40000"/>
                    </a:schemeClr>
                  </a:gs>
                  <a:gs pos="100000">
                    <a:schemeClr val="accent2">
                      <a:lumMod val="75000"/>
                    </a:schemeClr>
                  </a:gs>
                </a:gsLst>
                <a:lin ang="2700000" scaled="1"/>
              </a:gradFill>
              <a:ln w="9525">
                <a:round/>
              </a:ln>
              <a:scene3d>
                <a:camera prst="legacyObliqueBottom"/>
                <a:lightRig rig="legacyFlat3" dir="b"/>
              </a:scene3d>
              <a:sp3d extrusionH="227000" prstMaterial="legacyMatte">
                <a:bevelT w="13500" h="13500" prst="angle"/>
                <a:bevelB w="13500" h="13500" prst="angle"/>
                <a:extrusionClr>
                  <a:srgbClr val="E67819"/>
                </a:extrusionClr>
              </a:sp3d>
            </p:spPr>
            <p:txBody>
              <a:bodyPr>
                <a:flatTx/>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a typeface="微软雅黑" panose="020B0503020204020204" pitchFamily="34" charset="-122"/>
                </a:endParaRPr>
              </a:p>
            </p:txBody>
          </p:sp>
          <p:sp>
            <p:nvSpPr>
              <p:cNvPr id="95" name="AutoShape 11"/>
              <p:cNvSpPr>
                <a:spLocks noChangeArrowheads="1"/>
              </p:cNvSpPr>
              <p:nvPr/>
            </p:nvSpPr>
            <p:spPr bwMode="auto">
              <a:xfrm rot="11946335">
                <a:off x="4360069" y="4900760"/>
                <a:ext cx="1966912" cy="228600"/>
              </a:xfrm>
              <a:custGeom>
                <a:avLst/>
                <a:gdLst>
                  <a:gd name="T0" fmla="*/ 179108464 w 21600"/>
                  <a:gd name="T1" fmla="*/ 1209675 h 21600"/>
                  <a:gd name="T2" fmla="*/ 89554232 w 21600"/>
                  <a:gd name="T3" fmla="*/ 2419350 h 21600"/>
                  <a:gd name="T4" fmla="*/ 0 w 21600"/>
                  <a:gd name="T5" fmla="*/ 1209675 h 21600"/>
                  <a:gd name="T6" fmla="*/ 89554232 w 21600"/>
                  <a:gd name="T7" fmla="*/ 0 h 21600"/>
                  <a:gd name="T8" fmla="*/ 0 60000 65536"/>
                  <a:gd name="T9" fmla="*/ 0 60000 65536"/>
                  <a:gd name="T10" fmla="*/ 0 60000 65536"/>
                  <a:gd name="T11" fmla="*/ 0 60000 65536"/>
                  <a:gd name="T12" fmla="*/ 1800 w 21600"/>
                  <a:gd name="T13" fmla="*/ 1800 h 21600"/>
                  <a:gd name="T14" fmla="*/ 19800 w 21600"/>
                  <a:gd name="T15" fmla="*/ 198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gradFill rotWithShape="1">
                <a:gsLst>
                  <a:gs pos="0">
                    <a:srgbClr val="5F5F5F">
                      <a:alpha val="0"/>
                    </a:srgbClr>
                  </a:gs>
                  <a:gs pos="100000">
                    <a:srgbClr val="C0C0C0"/>
                  </a:gs>
                </a:gsLst>
                <a:lin ang="5400000" scaled="1"/>
              </a:gradFill>
              <a:ln>
                <a:noFill/>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a typeface="微软雅黑" panose="020B0503020204020204" pitchFamily="34" charset="-122"/>
                </a:endParaRPr>
              </a:p>
            </p:txBody>
          </p:sp>
          <p:sp>
            <p:nvSpPr>
              <p:cNvPr id="96" name="未知"/>
              <p:cNvSpPr/>
              <p:nvPr/>
            </p:nvSpPr>
            <p:spPr bwMode="auto">
              <a:xfrm>
                <a:off x="4512469" y="3824435"/>
                <a:ext cx="5211762" cy="2203450"/>
              </a:xfrm>
              <a:custGeom>
                <a:avLst/>
                <a:gdLst>
                  <a:gd name="T0" fmla="*/ 0 w 3283"/>
                  <a:gd name="T1" fmla="*/ 527050 h 1388"/>
                  <a:gd name="T2" fmla="*/ 1690687 w 3283"/>
                  <a:gd name="T3" fmla="*/ 1379538 h 1388"/>
                  <a:gd name="T4" fmla="*/ 280987 w 3283"/>
                  <a:gd name="T5" fmla="*/ 2203450 h 1388"/>
                  <a:gd name="T6" fmla="*/ 5211762 w 3283"/>
                  <a:gd name="T7" fmla="*/ 2203450 h 1388"/>
                  <a:gd name="T8" fmla="*/ 4014787 w 3283"/>
                  <a:gd name="T9" fmla="*/ 152400 h 1388"/>
                  <a:gd name="T10" fmla="*/ 3144837 w 3283"/>
                  <a:gd name="T11" fmla="*/ 657225 h 1388"/>
                  <a:gd name="T12" fmla="*/ 1087437 w 3283"/>
                  <a:gd name="T13" fmla="*/ 0 h 1388"/>
                  <a:gd name="T14" fmla="*/ 0 w 3283"/>
                  <a:gd name="T15" fmla="*/ 527050 h 1388"/>
                  <a:gd name="T16" fmla="*/ 0 60000 65536"/>
                  <a:gd name="T17" fmla="*/ 0 60000 65536"/>
                  <a:gd name="T18" fmla="*/ 0 60000 65536"/>
                  <a:gd name="T19" fmla="*/ 0 60000 65536"/>
                  <a:gd name="T20" fmla="*/ 0 60000 65536"/>
                  <a:gd name="T21" fmla="*/ 0 60000 65536"/>
                  <a:gd name="T22" fmla="*/ 0 60000 65536"/>
                  <a:gd name="T23" fmla="*/ 0 60000 65536"/>
                  <a:gd name="T24" fmla="*/ 0 w 3283"/>
                  <a:gd name="T25" fmla="*/ 0 h 1388"/>
                  <a:gd name="T26" fmla="*/ 3283 w 3283"/>
                  <a:gd name="T27" fmla="*/ 1388 h 13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3" h="1388">
                    <a:moveTo>
                      <a:pt x="0" y="332"/>
                    </a:moveTo>
                    <a:lnTo>
                      <a:pt x="1065" y="869"/>
                    </a:lnTo>
                    <a:lnTo>
                      <a:pt x="177" y="1388"/>
                    </a:lnTo>
                    <a:lnTo>
                      <a:pt x="3283" y="1388"/>
                    </a:lnTo>
                    <a:lnTo>
                      <a:pt x="2529" y="96"/>
                    </a:lnTo>
                    <a:lnTo>
                      <a:pt x="1981" y="414"/>
                    </a:lnTo>
                    <a:lnTo>
                      <a:pt x="685" y="0"/>
                    </a:lnTo>
                    <a:lnTo>
                      <a:pt x="0" y="332"/>
                    </a:lnTo>
                    <a:close/>
                  </a:path>
                </a:pathLst>
              </a:custGeom>
              <a:gradFill rotWithShape="1">
                <a:gsLst>
                  <a:gs pos="0">
                    <a:srgbClr val="F8F8F8"/>
                  </a:gs>
                  <a:gs pos="100000">
                    <a:srgbClr val="C0C0C0"/>
                  </a:gs>
                </a:gsLst>
                <a:lin ang="2700000" scaled="1"/>
              </a:gradFill>
              <a:ln w="9525">
                <a:round/>
              </a:ln>
              <a:scene3d>
                <a:camera prst="legacyObliqueBottom"/>
                <a:lightRig rig="legacyFlat3" dir="b"/>
              </a:scene3d>
              <a:sp3d extrusionH="227000" prstMaterial="legacyMatte">
                <a:bevelT w="13500" h="13500" prst="relaxedInset"/>
                <a:bevelB w="13500" h="13500" prst="angle"/>
                <a:extrusionClr>
                  <a:srgbClr val="DDDDDD"/>
                </a:extrusionClr>
              </a:sp3d>
            </p:spPr>
            <p:txBody>
              <a:bodyPr>
                <a:flatTx/>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a typeface="微软雅黑" panose="020B0503020204020204" pitchFamily="34" charset="-122"/>
                </a:endParaRPr>
              </a:p>
            </p:txBody>
          </p:sp>
          <p:sp>
            <p:nvSpPr>
              <p:cNvPr id="97" name="AutoShape 13"/>
              <p:cNvSpPr>
                <a:spLocks noChangeArrowheads="1"/>
              </p:cNvSpPr>
              <p:nvPr/>
            </p:nvSpPr>
            <p:spPr bwMode="auto">
              <a:xfrm rot="10800000">
                <a:off x="4783931" y="6134247"/>
                <a:ext cx="4940300" cy="319088"/>
              </a:xfrm>
              <a:custGeom>
                <a:avLst/>
                <a:gdLst>
                  <a:gd name="T0" fmla="*/ 1129933523 w 21600"/>
                  <a:gd name="T1" fmla="*/ 2356879 h 21600"/>
                  <a:gd name="T2" fmla="*/ 564966761 w 21600"/>
                  <a:gd name="T3" fmla="*/ 4713757 h 21600"/>
                  <a:gd name="T4" fmla="*/ 0 w 21600"/>
                  <a:gd name="T5" fmla="*/ 2356879 h 21600"/>
                  <a:gd name="T6" fmla="*/ 564966761 w 21600"/>
                  <a:gd name="T7" fmla="*/ 0 h 21600"/>
                  <a:gd name="T8" fmla="*/ 0 60000 65536"/>
                  <a:gd name="T9" fmla="*/ 0 60000 65536"/>
                  <a:gd name="T10" fmla="*/ 0 60000 65536"/>
                  <a:gd name="T11" fmla="*/ 0 60000 65536"/>
                  <a:gd name="T12" fmla="*/ 1800 w 21600"/>
                  <a:gd name="T13" fmla="*/ 1800 h 21600"/>
                  <a:gd name="T14" fmla="*/ 19800 w 21600"/>
                  <a:gd name="T15" fmla="*/ 198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gradFill rotWithShape="1">
                <a:gsLst>
                  <a:gs pos="0">
                    <a:srgbClr val="5F5F5F">
                      <a:alpha val="0"/>
                    </a:srgbClr>
                  </a:gs>
                  <a:gs pos="100000">
                    <a:srgbClr val="C0C0C0"/>
                  </a:gs>
                </a:gsLst>
                <a:lin ang="5400000" scaled="1"/>
              </a:gradFill>
              <a:ln>
                <a:noFill/>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a typeface="微软雅黑" panose="020B0503020204020204" pitchFamily="34" charset="-122"/>
                </a:endParaRPr>
              </a:p>
            </p:txBody>
          </p:sp>
        </p:grpSp>
        <p:sp>
          <p:nvSpPr>
            <p:cNvPr id="89" name="AutoShape 8"/>
            <p:cNvSpPr/>
            <p:nvPr/>
          </p:nvSpPr>
          <p:spPr bwMode="auto">
            <a:xfrm>
              <a:off x="5153912" y="3367981"/>
              <a:ext cx="6344397" cy="986303"/>
            </a:xfrm>
            <a:prstGeom prst="accentCallout1">
              <a:avLst>
                <a:gd name="adj1" fmla="val 14591"/>
                <a:gd name="adj2" fmla="val -4796"/>
                <a:gd name="adj3" fmla="val 88365"/>
                <a:gd name="adj4" fmla="val -15627"/>
              </a:avLst>
            </a:prstGeom>
            <a:noFill/>
            <a:ln w="9525">
              <a:solidFill>
                <a:srgbClr val="C0C0C0"/>
              </a:solidFill>
              <a:miter lim="800000"/>
            </a:ln>
            <a:extLst>
              <a:ext uri="{909E8E84-426E-40DD-AFC4-6F175D3DCCD1}">
                <a14:hiddenFill xmlns:a14="http://schemas.microsoft.com/office/drawing/2010/main">
                  <a:solidFill>
                    <a:srgbClr val="FFFFFF"/>
                  </a:solidFill>
                </a14:hiddenFill>
              </a:ext>
            </a:extLst>
          </p:spPr>
          <p:txBody>
            <a:bodyPr/>
            <a:lstStyle/>
            <a:p>
              <a:pPr>
                <a:lnSpc>
                  <a:spcPts val="2200"/>
                </a:lnSpc>
              </a:pPr>
              <a:r>
                <a:rPr lang="zh-CN" altLang="zh-CN" sz="1600" b="1" dirty="0">
                  <a:solidFill>
                    <a:srgbClr val="002060"/>
                  </a:solidFill>
                  <a:latin typeface="微软雅黑" panose="020B0503020204020204" pitchFamily="34" charset="-122"/>
                  <a:ea typeface="微软雅黑" panose="020B0503020204020204" pitchFamily="34" charset="-122"/>
                </a:rPr>
                <a:t>基层管理者</a:t>
              </a:r>
              <a:r>
                <a:rPr lang="en-US" altLang="zh-CN" sz="1600" b="1" dirty="0">
                  <a:solidFill>
                    <a:srgbClr val="002060"/>
                  </a:solidFill>
                  <a:latin typeface="微软雅黑" panose="020B0503020204020204" pitchFamily="34" charset="-122"/>
                  <a:ea typeface="微软雅黑" panose="020B0503020204020204" pitchFamily="34" charset="-122"/>
                </a:rPr>
                <a:t>/</a:t>
              </a:r>
              <a:r>
                <a:rPr lang="zh-CN" altLang="zh-CN" sz="1600" b="1" dirty="0">
                  <a:solidFill>
                    <a:srgbClr val="002060"/>
                  </a:solidFill>
                  <a:latin typeface="微软雅黑" panose="020B0503020204020204" pitchFamily="34" charset="-122"/>
                  <a:ea typeface="微软雅黑" panose="020B0503020204020204" pitchFamily="34" charset="-122"/>
                </a:rPr>
                <a:t>新经理成长项目</a:t>
              </a:r>
              <a:endParaRPr lang="zh-CN" altLang="zh-CN" sz="1600" b="1" dirty="0">
                <a:solidFill>
                  <a:srgbClr val="002060"/>
                </a:solidFill>
                <a:latin typeface="微软雅黑" panose="020B0503020204020204" pitchFamily="34" charset="-122"/>
                <a:ea typeface="微软雅黑" panose="020B0503020204020204" pitchFamily="34" charset="-122"/>
              </a:endParaRPr>
            </a:p>
            <a:p>
              <a:pPr>
                <a:lnSpc>
                  <a:spcPts val="2200"/>
                </a:lnSpc>
              </a:pPr>
              <a:r>
                <a:rPr lang="zh-CN" altLang="zh-CN" sz="1600" b="1" dirty="0">
                  <a:solidFill>
                    <a:srgbClr val="002060"/>
                  </a:solidFill>
                  <a:latin typeface="微软雅黑" panose="020B0503020204020204" pitchFamily="34" charset="-122"/>
                  <a:ea typeface="微软雅黑" panose="020B0503020204020204" pitchFamily="34" charset="-122"/>
                </a:rPr>
                <a:t>培训对象：</a:t>
              </a:r>
              <a:r>
                <a:rPr lang="zh-CN" altLang="zh-CN" sz="1600" dirty="0">
                  <a:solidFill>
                    <a:srgbClr val="5F5E5C"/>
                  </a:solidFill>
                  <a:latin typeface="微软雅黑" panose="020B0503020204020204" pitchFamily="34" charset="-122"/>
                  <a:ea typeface="微软雅黑" panose="020B0503020204020204" pitchFamily="34" charset="-122"/>
                </a:rPr>
                <a:t>基层管理</a:t>
              </a:r>
              <a:r>
                <a:rPr lang="en-US" altLang="zh-CN" sz="1600" dirty="0">
                  <a:solidFill>
                    <a:srgbClr val="5F5E5C"/>
                  </a:solidFill>
                  <a:latin typeface="微软雅黑" panose="020B0503020204020204" pitchFamily="34" charset="-122"/>
                  <a:ea typeface="微软雅黑" panose="020B0503020204020204" pitchFamily="34" charset="-122"/>
                </a:rPr>
                <a:t>1</a:t>
              </a:r>
              <a:r>
                <a:rPr lang="zh-CN" altLang="zh-CN" sz="1600" dirty="0">
                  <a:solidFill>
                    <a:srgbClr val="5F5E5C"/>
                  </a:solidFill>
                  <a:latin typeface="微软雅黑" panose="020B0503020204020204" pitchFamily="34" charset="-122"/>
                  <a:ea typeface="微软雅黑" panose="020B0503020204020204" pitchFamily="34" charset="-122"/>
                </a:rPr>
                <a:t>年以内、未系统学习管理技能的团队管理者</a:t>
              </a:r>
              <a:endParaRPr lang="zh-CN" altLang="zh-CN" sz="1600" dirty="0">
                <a:solidFill>
                  <a:srgbClr val="5F5E5C"/>
                </a:solidFill>
                <a:latin typeface="微软雅黑" panose="020B0503020204020204" pitchFamily="34" charset="-122"/>
                <a:ea typeface="微软雅黑" panose="020B0503020204020204" pitchFamily="34" charset="-122"/>
              </a:endParaRPr>
            </a:p>
            <a:p>
              <a:pPr>
                <a:lnSpc>
                  <a:spcPts val="2200"/>
                </a:lnSpc>
              </a:pPr>
              <a:r>
                <a:rPr lang="zh-CN" altLang="zh-CN" sz="1600" b="1" dirty="0">
                  <a:solidFill>
                    <a:srgbClr val="002060"/>
                  </a:solidFill>
                  <a:latin typeface="微软雅黑" panose="020B0503020204020204" pitchFamily="34" charset="-122"/>
                  <a:ea typeface="微软雅黑" panose="020B0503020204020204" pitchFamily="34" charset="-122"/>
                </a:rPr>
                <a:t>发展需求聚焦：</a:t>
              </a:r>
              <a:r>
                <a:rPr lang="zh-CN" altLang="zh-CN" sz="1600" dirty="0">
                  <a:solidFill>
                    <a:srgbClr val="5F5E5C"/>
                  </a:solidFill>
                  <a:latin typeface="微软雅黑" panose="020B0503020204020204" pitchFamily="34" charset="-122"/>
                  <a:ea typeface="微软雅黑" panose="020B0503020204020204" pitchFamily="34" charset="-122"/>
                </a:rPr>
                <a:t>发展与个人特质绩效、团队工作任务绩效</a:t>
              </a:r>
              <a:r>
                <a:rPr lang="zh-CN" altLang="en-US" sz="1600" dirty="0">
                  <a:solidFill>
                    <a:srgbClr val="5F5E5C"/>
                  </a:solidFill>
                  <a:latin typeface="微软雅黑" panose="020B0503020204020204" pitchFamily="34" charset="-122"/>
                  <a:ea typeface="微软雅黑" panose="020B0503020204020204" pitchFamily="34" charset="-122"/>
                </a:rPr>
                <a:t>相关的能力</a:t>
              </a:r>
              <a:endParaRPr lang="zh-CN" altLang="zh-CN" sz="1600" dirty="0">
                <a:solidFill>
                  <a:srgbClr val="5F5E5C"/>
                </a:solidFill>
                <a:latin typeface="微软雅黑" panose="020B0503020204020204" pitchFamily="34" charset="-122"/>
                <a:ea typeface="微软雅黑" panose="020B0503020204020204" pitchFamily="34" charset="-122"/>
              </a:endParaRPr>
            </a:p>
            <a:p>
              <a:pPr>
                <a:lnSpc>
                  <a:spcPts val="2200"/>
                </a:lnSpc>
              </a:pPr>
              <a:r>
                <a:rPr lang="zh-CN" altLang="zh-CN" sz="1600" b="1" dirty="0">
                  <a:solidFill>
                    <a:srgbClr val="002060"/>
                  </a:solidFill>
                  <a:latin typeface="微软雅黑" panose="020B0503020204020204" pitchFamily="34" charset="-122"/>
                  <a:ea typeface="微软雅黑" panose="020B0503020204020204" pitchFamily="34" charset="-122"/>
                </a:rPr>
                <a:t>培训及开发方式：</a:t>
              </a:r>
              <a:r>
                <a:rPr lang="zh-CN" altLang="zh-CN" sz="1600" dirty="0">
                  <a:solidFill>
                    <a:srgbClr val="5F5E5C"/>
                  </a:solidFill>
                  <a:latin typeface="微软雅黑" panose="020B0503020204020204" pitchFamily="34" charset="-122"/>
                  <a:ea typeface="微软雅黑" panose="020B0503020204020204" pitchFamily="34" charset="-122"/>
                </a:rPr>
                <a:t>测评及辅导、课堂培训、</a:t>
              </a:r>
              <a:r>
                <a:rPr lang="zh-CN" altLang="en-US" sz="1600" dirty="0">
                  <a:solidFill>
                    <a:srgbClr val="5F5E5C"/>
                  </a:solidFill>
                  <a:latin typeface="微软雅黑" panose="020B0503020204020204" pitchFamily="34" charset="-122"/>
                  <a:ea typeface="微软雅黑" panose="020B0503020204020204" pitchFamily="34" charset="-122"/>
                </a:rPr>
                <a:t>团队任务绩效提升工作坊</a:t>
              </a:r>
              <a:endParaRPr lang="zh-CN" altLang="zh-CN" sz="1600" dirty="0">
                <a:solidFill>
                  <a:srgbClr val="5F5E5C"/>
                </a:solidFill>
                <a:latin typeface="微软雅黑" panose="020B0503020204020204" pitchFamily="34" charset="-122"/>
                <a:ea typeface="微软雅黑" panose="020B0503020204020204" pitchFamily="34" charset="-122"/>
              </a:endParaRPr>
            </a:p>
          </p:txBody>
        </p:sp>
        <p:sp>
          <p:nvSpPr>
            <p:cNvPr id="90" name="AutoShape 8"/>
            <p:cNvSpPr/>
            <p:nvPr/>
          </p:nvSpPr>
          <p:spPr bwMode="auto">
            <a:xfrm>
              <a:off x="2327803" y="2102259"/>
              <a:ext cx="8749674" cy="1192475"/>
            </a:xfrm>
            <a:prstGeom prst="accentCallout1">
              <a:avLst>
                <a:gd name="adj1" fmla="val 21949"/>
                <a:gd name="adj2" fmla="val -3343"/>
                <a:gd name="adj3" fmla="val 146047"/>
                <a:gd name="adj4" fmla="val -9041"/>
              </a:avLst>
            </a:prstGeom>
            <a:noFill/>
            <a:ln w="9525">
              <a:solidFill>
                <a:srgbClr val="C0C0C0"/>
              </a:solidFill>
              <a:miter lim="800000"/>
            </a:ln>
            <a:extLst>
              <a:ext uri="{909E8E84-426E-40DD-AFC4-6F175D3DCCD1}">
                <a14:hiddenFill xmlns:a14="http://schemas.microsoft.com/office/drawing/2010/main">
                  <a:solidFill>
                    <a:srgbClr val="FFFFFF"/>
                  </a:solidFill>
                </a14:hiddenFill>
              </a:ext>
            </a:extLst>
          </p:spPr>
          <p:txBody>
            <a:bodyPr/>
            <a:lstStyle/>
            <a:p>
              <a:pPr>
                <a:lnSpc>
                  <a:spcPts val="2200"/>
                </a:lnSpc>
                <a:defRPr/>
              </a:pPr>
              <a:r>
                <a:rPr lang="zh-CN" altLang="zh-CN" sz="1600" b="1" dirty="0">
                  <a:solidFill>
                    <a:srgbClr val="002060"/>
                  </a:solidFill>
                  <a:latin typeface="微软雅黑" panose="020B0503020204020204" pitchFamily="34" charset="-122"/>
                  <a:ea typeface="微软雅黑" panose="020B0503020204020204" pitchFamily="34" charset="-122"/>
                </a:rPr>
                <a:t>高潜人才成长项目</a:t>
              </a:r>
              <a:endParaRPr lang="zh-CN" altLang="zh-CN" sz="1600" b="1" dirty="0">
                <a:solidFill>
                  <a:srgbClr val="002060"/>
                </a:solidFill>
                <a:latin typeface="微软雅黑" panose="020B0503020204020204" pitchFamily="34" charset="-122"/>
                <a:ea typeface="微软雅黑" panose="020B0503020204020204" pitchFamily="34" charset="-122"/>
              </a:endParaRPr>
            </a:p>
            <a:p>
              <a:pPr>
                <a:lnSpc>
                  <a:spcPts val="2200"/>
                </a:lnSpc>
              </a:pPr>
              <a:r>
                <a:rPr lang="zh-CN" altLang="zh-CN" sz="1600" b="1" dirty="0">
                  <a:solidFill>
                    <a:srgbClr val="002060"/>
                  </a:solidFill>
                  <a:latin typeface="微软雅黑" panose="020B0503020204020204" pitchFamily="34" charset="-122"/>
                  <a:ea typeface="微软雅黑" panose="020B0503020204020204" pitchFamily="34" charset="-122"/>
                </a:rPr>
                <a:t>培训对象：</a:t>
              </a:r>
              <a:r>
                <a:rPr lang="zh-CN" altLang="zh-CN" sz="1600" dirty="0">
                  <a:solidFill>
                    <a:srgbClr val="5F5E5C"/>
                  </a:solidFill>
                  <a:latin typeface="微软雅黑" panose="020B0503020204020204" pitchFamily="34" charset="-122"/>
                  <a:ea typeface="微软雅黑" panose="020B0503020204020204" pitchFamily="34" charset="-122"/>
                </a:rPr>
                <a:t>入职</a:t>
              </a:r>
              <a:r>
                <a:rPr lang="en-US" altLang="zh-CN" sz="1600" dirty="0">
                  <a:solidFill>
                    <a:srgbClr val="5F5E5C"/>
                  </a:solidFill>
                  <a:latin typeface="微软雅黑" panose="020B0503020204020204" pitchFamily="34" charset="-122"/>
                  <a:ea typeface="微软雅黑" panose="020B0503020204020204" pitchFamily="34" charset="-122"/>
                </a:rPr>
                <a:t>2</a:t>
              </a:r>
              <a:r>
                <a:rPr lang="zh-CN" altLang="zh-CN" sz="1600" dirty="0">
                  <a:solidFill>
                    <a:srgbClr val="5F5E5C"/>
                  </a:solidFill>
                  <a:latin typeface="微软雅黑" panose="020B0503020204020204" pitchFamily="34" charset="-122"/>
                  <a:ea typeface="微软雅黑" panose="020B0503020204020204" pitchFamily="34" charset="-122"/>
                </a:rPr>
                <a:t>年以上，公司重点挽留、培养发展的员工</a:t>
              </a:r>
              <a:endParaRPr lang="zh-CN" altLang="zh-CN" sz="1600" dirty="0">
                <a:solidFill>
                  <a:srgbClr val="5F5E5C"/>
                </a:solidFill>
                <a:latin typeface="微软雅黑" panose="020B0503020204020204" pitchFamily="34" charset="-122"/>
                <a:ea typeface="微软雅黑" panose="020B0503020204020204" pitchFamily="34" charset="-122"/>
              </a:endParaRPr>
            </a:p>
            <a:p>
              <a:pPr>
                <a:lnSpc>
                  <a:spcPts val="2200"/>
                </a:lnSpc>
              </a:pPr>
              <a:r>
                <a:rPr lang="zh-CN" altLang="zh-CN" sz="1600" b="1" dirty="0">
                  <a:solidFill>
                    <a:srgbClr val="002060"/>
                  </a:solidFill>
                  <a:latin typeface="微软雅黑" panose="020B0503020204020204" pitchFamily="34" charset="-122"/>
                  <a:ea typeface="微软雅黑" panose="020B0503020204020204" pitchFamily="34" charset="-122"/>
                </a:rPr>
                <a:t>发展需求聚焦：</a:t>
              </a:r>
              <a:r>
                <a:rPr lang="zh-CN" altLang="zh-CN" sz="1600" dirty="0">
                  <a:solidFill>
                    <a:srgbClr val="5F5E5C"/>
                  </a:solidFill>
                  <a:latin typeface="微软雅黑" panose="020B0503020204020204" pitchFamily="34" charset="-122"/>
                  <a:ea typeface="微软雅黑" panose="020B0503020204020204" pitchFamily="34" charset="-122"/>
                </a:rPr>
                <a:t>发展</a:t>
              </a:r>
              <a:r>
                <a:rPr lang="zh-CN" altLang="en-US" sz="1600" dirty="0">
                  <a:solidFill>
                    <a:srgbClr val="5F5E5C"/>
                  </a:solidFill>
                  <a:latin typeface="微软雅黑" panose="020B0503020204020204" pitchFamily="34" charset="-122"/>
                  <a:ea typeface="微软雅黑" panose="020B0503020204020204" pitchFamily="34" charset="-122"/>
                </a:rPr>
                <a:t>与</a:t>
              </a:r>
              <a:r>
                <a:rPr lang="zh-CN" altLang="zh-CN" sz="1600" dirty="0">
                  <a:solidFill>
                    <a:srgbClr val="5F5E5C"/>
                  </a:solidFill>
                  <a:latin typeface="微软雅黑" panose="020B0503020204020204" pitchFamily="34" charset="-122"/>
                  <a:ea typeface="微软雅黑" panose="020B0503020204020204" pitchFamily="34" charset="-122"/>
                </a:rPr>
                <a:t>个人工作任务绩效相关的胜任素质，以及</a:t>
              </a:r>
              <a:r>
                <a:rPr lang="zh-CN" altLang="en-US" sz="1600" dirty="0">
                  <a:solidFill>
                    <a:srgbClr val="5F5E5C"/>
                  </a:solidFill>
                  <a:latin typeface="微软雅黑" panose="020B0503020204020204" pitchFamily="34" charset="-122"/>
                  <a:ea typeface="微软雅黑" panose="020B0503020204020204" pitchFamily="34" charset="-122"/>
                </a:rPr>
                <a:t>发展</a:t>
              </a:r>
              <a:r>
                <a:rPr lang="zh-CN" altLang="zh-CN" sz="1600" dirty="0">
                  <a:solidFill>
                    <a:srgbClr val="5F5E5C"/>
                  </a:solidFill>
                  <a:latin typeface="微软雅黑" panose="020B0503020204020204" pitchFamily="34" charset="-122"/>
                  <a:ea typeface="微软雅黑" panose="020B0503020204020204" pitchFamily="34" charset="-122"/>
                </a:rPr>
                <a:t>潜能的开发</a:t>
              </a:r>
              <a:endParaRPr lang="zh-CN" altLang="zh-CN" sz="1600" dirty="0">
                <a:solidFill>
                  <a:srgbClr val="5F5E5C"/>
                </a:solidFill>
                <a:latin typeface="微软雅黑" panose="020B0503020204020204" pitchFamily="34" charset="-122"/>
                <a:ea typeface="微软雅黑" panose="020B0503020204020204" pitchFamily="34" charset="-122"/>
              </a:endParaRPr>
            </a:p>
            <a:p>
              <a:pPr>
                <a:lnSpc>
                  <a:spcPts val="2200"/>
                </a:lnSpc>
              </a:pPr>
              <a:r>
                <a:rPr lang="zh-CN" altLang="zh-CN" sz="1600" b="1" dirty="0">
                  <a:solidFill>
                    <a:srgbClr val="002060"/>
                  </a:solidFill>
                  <a:latin typeface="微软雅黑" panose="020B0503020204020204" pitchFamily="34" charset="-122"/>
                  <a:ea typeface="微软雅黑" panose="020B0503020204020204" pitchFamily="34" charset="-122"/>
                </a:rPr>
                <a:t>培训及开发方式：</a:t>
              </a:r>
              <a:r>
                <a:rPr lang="zh-CN" altLang="zh-CN" sz="1600" dirty="0">
                  <a:solidFill>
                    <a:srgbClr val="5F5E5C"/>
                  </a:solidFill>
                  <a:latin typeface="微软雅黑" panose="020B0503020204020204" pitchFamily="34" charset="-122"/>
                  <a:ea typeface="微软雅黑" panose="020B0503020204020204" pitchFamily="34" charset="-122"/>
                </a:rPr>
                <a:t>测评及辅导、课堂培训、</a:t>
              </a:r>
              <a:r>
                <a:rPr lang="zh-CN" altLang="en-US" sz="1600" dirty="0">
                  <a:solidFill>
                    <a:srgbClr val="5F5E5C"/>
                  </a:solidFill>
                  <a:latin typeface="微软雅黑" panose="020B0503020204020204" pitchFamily="34" charset="-122"/>
                  <a:ea typeface="微软雅黑" panose="020B0503020204020204" pitchFamily="34" charset="-122"/>
                </a:rPr>
                <a:t>个</a:t>
              </a:r>
              <a:r>
                <a:rPr lang="zh-CN" altLang="zh-CN" sz="1600" dirty="0">
                  <a:solidFill>
                    <a:srgbClr val="5F5E5C"/>
                  </a:solidFill>
                  <a:latin typeface="微软雅黑" panose="020B0503020204020204" pitchFamily="34" charset="-122"/>
                  <a:ea typeface="微软雅黑" panose="020B0503020204020204" pitchFamily="34" charset="-122"/>
                </a:rPr>
                <a:t>人自主行动成长计划</a:t>
              </a:r>
              <a:endParaRPr lang="zh-CN" altLang="zh-CN" sz="1600" dirty="0">
                <a:solidFill>
                  <a:srgbClr val="5F5E5C"/>
                </a:solidFill>
                <a:latin typeface="微软雅黑" panose="020B0503020204020204" pitchFamily="34" charset="-122"/>
                <a:ea typeface="微软雅黑" panose="020B0503020204020204" pitchFamily="34" charset="-122"/>
              </a:endParaRPr>
            </a:p>
          </p:txBody>
        </p:sp>
        <p:sp>
          <p:nvSpPr>
            <p:cNvPr id="91" name="AutoShape 10"/>
            <p:cNvSpPr/>
            <p:nvPr/>
          </p:nvSpPr>
          <p:spPr bwMode="auto">
            <a:xfrm>
              <a:off x="1117893" y="4882549"/>
              <a:ext cx="6571403" cy="931588"/>
            </a:xfrm>
            <a:prstGeom prst="accentCallout1">
              <a:avLst>
                <a:gd name="adj1" fmla="val 14159"/>
                <a:gd name="adj2" fmla="val 100569"/>
                <a:gd name="adj3" fmla="val 111358"/>
                <a:gd name="adj4" fmla="val 107032"/>
              </a:avLst>
            </a:prstGeom>
            <a:noFill/>
            <a:ln w="9525">
              <a:solidFill>
                <a:schemeClr val="bg1">
                  <a:lumMod val="50000"/>
                </a:schemeClr>
              </a:solidFill>
              <a:miter lim="800000"/>
            </a:ln>
            <a:extLst>
              <a:ext uri="{909E8E84-426E-40DD-AFC4-6F175D3DCCD1}">
                <a14:hiddenFill xmlns:a14="http://schemas.microsoft.com/office/drawing/2010/main">
                  <a:solidFill>
                    <a:srgbClr val="FFFFFF"/>
                  </a:solidFill>
                </a14:hiddenFill>
              </a:ext>
            </a:extLst>
          </p:spPr>
          <p:txBody>
            <a:bodyPr/>
            <a:lstStyle/>
            <a:p>
              <a:pPr lvl="0">
                <a:lnSpc>
                  <a:spcPct val="125000"/>
                </a:lnSpc>
                <a:defRPr/>
              </a:pPr>
              <a:r>
                <a:rPr lang="zh-CN" altLang="en-US" sz="1600" b="1" dirty="0">
                  <a:solidFill>
                    <a:srgbClr val="002060"/>
                  </a:solidFill>
                  <a:latin typeface="微软雅黑" panose="020B0503020204020204" pitchFamily="34" charset="-122"/>
                  <a:ea typeface="微软雅黑" panose="020B0503020204020204" pitchFamily="34" charset="-122"/>
                </a:rPr>
                <a:t>中层经理人成长加速</a:t>
              </a:r>
              <a:endParaRPr lang="en-US" altLang="zh-CN" sz="1600" b="1" dirty="0">
                <a:solidFill>
                  <a:srgbClr val="002060"/>
                </a:solidFill>
                <a:latin typeface="微软雅黑" panose="020B0503020204020204" pitchFamily="34" charset="-122"/>
                <a:ea typeface="微软雅黑" panose="020B0503020204020204" pitchFamily="34" charset="-122"/>
              </a:endParaRPr>
            </a:p>
            <a:p>
              <a:pPr lvl="0">
                <a:lnSpc>
                  <a:spcPct val="125000"/>
                </a:lnSpc>
                <a:defRPr/>
              </a:pPr>
              <a:r>
                <a:rPr lang="zh-CN" altLang="en-US" sz="1600" b="1" dirty="0">
                  <a:solidFill>
                    <a:srgbClr val="002060"/>
                  </a:solidFill>
                  <a:latin typeface="微软雅黑" panose="020B0503020204020204" pitchFamily="34" charset="-122"/>
                  <a:ea typeface="微软雅黑" panose="020B0503020204020204" pitchFamily="34" charset="-122"/>
                </a:rPr>
                <a:t>培训对象：</a:t>
              </a:r>
              <a:r>
                <a:rPr lang="zh-CN" altLang="en-US" sz="1600" dirty="0">
                  <a:solidFill>
                    <a:srgbClr val="5F5E5C"/>
                  </a:solidFill>
                  <a:latin typeface="微软雅黑" panose="020B0503020204020204" pitchFamily="34" charset="-122"/>
                  <a:ea typeface="微软雅黑" panose="020B0503020204020204" pitchFamily="34" charset="-122"/>
                </a:rPr>
                <a:t>有</a:t>
              </a:r>
              <a:r>
                <a:rPr lang="en-US" altLang="zh-CN" sz="1600" dirty="0">
                  <a:solidFill>
                    <a:srgbClr val="5F5E5C"/>
                  </a:solidFill>
                  <a:latin typeface="微软雅黑" panose="020B0503020204020204" pitchFamily="34" charset="-122"/>
                  <a:ea typeface="微软雅黑" panose="020B0503020204020204" pitchFamily="34" charset="-122"/>
                </a:rPr>
                <a:t>1</a:t>
              </a:r>
              <a:r>
                <a:rPr lang="zh-CN" altLang="en-US" sz="1600" dirty="0">
                  <a:solidFill>
                    <a:srgbClr val="5F5E5C"/>
                  </a:solidFill>
                  <a:latin typeface="微软雅黑" panose="020B0503020204020204" pitchFamily="34" charset="-122"/>
                  <a:ea typeface="微软雅黑" panose="020B0503020204020204" pitchFamily="34" charset="-122"/>
                </a:rPr>
                <a:t>年以上的部门管理经验，需要进一步提升的经理人</a:t>
              </a:r>
              <a:endParaRPr lang="en-US" altLang="zh-CN" sz="1600" dirty="0">
                <a:solidFill>
                  <a:srgbClr val="5F5E5C"/>
                </a:solidFill>
                <a:latin typeface="微软雅黑" panose="020B0503020204020204" pitchFamily="34" charset="-122"/>
                <a:ea typeface="微软雅黑" panose="020B0503020204020204" pitchFamily="34" charset="-122"/>
              </a:endParaRPr>
            </a:p>
            <a:p>
              <a:pPr>
                <a:lnSpc>
                  <a:spcPct val="125000"/>
                </a:lnSpc>
                <a:defRPr/>
              </a:pPr>
              <a:r>
                <a:rPr lang="zh-CN" altLang="en-US" sz="1600" b="1" dirty="0">
                  <a:solidFill>
                    <a:srgbClr val="002060"/>
                  </a:solidFill>
                  <a:latin typeface="微软雅黑" panose="020B0503020204020204" pitchFamily="34" charset="-122"/>
                  <a:ea typeface="微软雅黑" panose="020B0503020204020204" pitchFamily="34" charset="-122"/>
                </a:rPr>
                <a:t>发展需求聚焦：</a:t>
              </a:r>
              <a:r>
                <a:rPr lang="zh-CN" altLang="en-US" sz="1600" dirty="0">
                  <a:solidFill>
                    <a:srgbClr val="5F5E5C"/>
                  </a:solidFill>
                  <a:latin typeface="微软雅黑" panose="020B0503020204020204" pitchFamily="34" charset="-122"/>
                  <a:ea typeface="微软雅黑" panose="020B0503020204020204" pitchFamily="34" charset="-122"/>
                </a:rPr>
                <a:t>发展与人际绩效、团队绩效增长相关的胜任素质</a:t>
              </a:r>
              <a:endParaRPr lang="en-US" altLang="zh-CN" sz="1600" dirty="0">
                <a:solidFill>
                  <a:srgbClr val="5F5E5C"/>
                </a:solidFill>
                <a:latin typeface="微软雅黑" panose="020B0503020204020204" pitchFamily="34" charset="-122"/>
                <a:ea typeface="微软雅黑" panose="020B0503020204020204" pitchFamily="34" charset="-122"/>
              </a:endParaRPr>
            </a:p>
            <a:p>
              <a:pPr lvl="0">
                <a:lnSpc>
                  <a:spcPct val="125000"/>
                </a:lnSpc>
                <a:defRPr/>
              </a:pPr>
              <a:r>
                <a:rPr lang="zh-CN" altLang="en-US" sz="1600" b="1" dirty="0">
                  <a:solidFill>
                    <a:srgbClr val="002060"/>
                  </a:solidFill>
                  <a:latin typeface="微软雅黑" panose="020B0503020204020204" pitchFamily="34" charset="-122"/>
                  <a:ea typeface="微软雅黑" panose="020B0503020204020204" pitchFamily="34" charset="-122"/>
                </a:rPr>
                <a:t>发展方式：</a:t>
              </a:r>
              <a:r>
                <a:rPr lang="zh-CN" altLang="en-US" sz="1600" dirty="0">
                  <a:solidFill>
                    <a:srgbClr val="5F5E5C"/>
                  </a:solidFill>
                  <a:latin typeface="微软雅黑" panose="020B0503020204020204" pitchFamily="34" charset="-122"/>
                  <a:ea typeface="微软雅黑" panose="020B0503020204020204" pitchFamily="34" charset="-122"/>
                </a:rPr>
                <a:t>课堂培训、行动教练、跨界交流</a:t>
              </a:r>
              <a:endParaRPr lang="zh-CN" altLang="en-US" sz="1400" kern="0" dirty="0">
                <a:solidFill>
                  <a:srgbClr val="646464"/>
                </a:solidFill>
                <a:ea typeface="微软雅黑" panose="020B0503020204020204" pitchFamily="34" charset="-122"/>
              </a:endParaRPr>
            </a:p>
          </p:txBody>
        </p:sp>
      </p:grpSp>
      <p:sp>
        <p:nvSpPr>
          <p:cNvPr id="100" name="文本框 2"/>
          <p:cNvSpPr txBox="1"/>
          <p:nvPr/>
        </p:nvSpPr>
        <p:spPr>
          <a:xfrm>
            <a:off x="965204" y="557147"/>
            <a:ext cx="3877985" cy="461665"/>
          </a:xfrm>
          <a:prstGeom prst="rect">
            <a:avLst/>
          </a:prstGeom>
          <a:noFill/>
        </p:spPr>
        <p:txBody>
          <a:bodyPr wrap="none" rtlCol="0">
            <a:spAutoFit/>
          </a:bodyPr>
          <a:lstStyle/>
          <a:p>
            <a:r>
              <a:rPr lang="zh-CN" altLang="en-US" sz="2400" b="1" dirty="0">
                <a:solidFill>
                  <a:srgbClr val="806D3E"/>
                </a:solidFill>
                <a:latin typeface="微软雅黑" panose="020B0503020204020204" pitchFamily="34" charset="-122"/>
                <a:ea typeface="微软雅黑" panose="020B0503020204020204" pitchFamily="34" charset="-122"/>
              </a:rPr>
              <a:t>梯队管理人才开发解决方案</a:t>
            </a:r>
            <a:endParaRPr lang="zh-CN" altLang="en-US" sz="2400" b="1" dirty="0">
              <a:solidFill>
                <a:srgbClr val="806D3E"/>
              </a:solidFill>
              <a:latin typeface="微软雅黑" panose="020B0503020204020204" pitchFamily="34" charset="-122"/>
              <a:ea typeface="微软雅黑" panose="020B0503020204020204" pitchFamily="34" charset="-122"/>
            </a:endParaRPr>
          </a:p>
        </p:txBody>
      </p:sp>
      <p:sp>
        <p:nvSpPr>
          <p:cNvPr id="101" name="矩形 100"/>
          <p:cNvSpPr/>
          <p:nvPr/>
        </p:nvSpPr>
        <p:spPr>
          <a:xfrm>
            <a:off x="1284515" y="1175954"/>
            <a:ext cx="9804400" cy="419154"/>
          </a:xfrm>
          <a:prstGeom prst="rect">
            <a:avLst/>
          </a:prstGeom>
        </p:spPr>
        <p:txBody>
          <a:bodyPr wrap="square">
            <a:spAutoFit/>
          </a:bodyPr>
          <a:lstStyle/>
          <a:p>
            <a:pPr indent="449580">
              <a:lnSpc>
                <a:spcPct val="130000"/>
              </a:lnSpc>
              <a:spcBef>
                <a:spcPts val="600"/>
              </a:spcBef>
            </a:pPr>
            <a:r>
              <a:rPr lang="zh-CN" altLang="en-US" b="1" dirty="0">
                <a:latin typeface="微软雅黑 Light" panose="020B0502040204020203" pitchFamily="34" charset="-122"/>
                <a:ea typeface="微软雅黑 Light" panose="020B0502040204020203" pitchFamily="34" charset="-122"/>
              </a:rPr>
              <a:t>企业中不同层级管理人员的职责、绩效要求不同，其培训及开发的内容、方式也有差异。</a:t>
            </a:r>
            <a:endParaRPr lang="en-US" altLang="zh-CN" b="1" dirty="0">
              <a:latin typeface="微软雅黑 Light" panose="020B0502040204020203" pitchFamily="34" charset="-122"/>
              <a:ea typeface="微软雅黑 Light" panose="020B0502040204020203" pitchFamily="34" charset="-122"/>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01486" y="2888328"/>
            <a:ext cx="9956800" cy="354148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圆角矩形 19"/>
          <p:cNvSpPr/>
          <p:nvPr/>
        </p:nvSpPr>
        <p:spPr>
          <a:xfrm>
            <a:off x="6444343" y="3052779"/>
            <a:ext cx="4354286" cy="3246405"/>
          </a:xfrm>
          <a:prstGeom prst="roundRect">
            <a:avLst>
              <a:gd name="adj" fmla="val 5242"/>
            </a:avLst>
          </a:prstGeom>
          <a:solidFill>
            <a:srgbClr val="DCD1B6"/>
          </a:solidFill>
          <a:ln>
            <a:noFill/>
            <a:prstDash val="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 name="圆角矩形 22"/>
          <p:cNvSpPr/>
          <p:nvPr/>
        </p:nvSpPr>
        <p:spPr>
          <a:xfrm>
            <a:off x="1146630" y="3048805"/>
            <a:ext cx="4354283" cy="3250380"/>
          </a:xfrm>
          <a:prstGeom prst="roundRect">
            <a:avLst>
              <a:gd name="adj" fmla="val 5242"/>
            </a:avLst>
          </a:prstGeom>
          <a:solidFill>
            <a:srgbClr val="DCD1B6"/>
          </a:solidFill>
          <a:ln>
            <a:noFill/>
            <a:prstDash val="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2" name="组合 23"/>
          <p:cNvGrpSpPr>
            <a:grpSpLocks noChangeAspect="1"/>
          </p:cNvGrpSpPr>
          <p:nvPr/>
        </p:nvGrpSpPr>
        <p:grpSpPr>
          <a:xfrm>
            <a:off x="4606281" y="3647148"/>
            <a:ext cx="2719367" cy="1702448"/>
            <a:chOff x="4386639" y="3016024"/>
            <a:chExt cx="3399209" cy="2128060"/>
          </a:xfrm>
        </p:grpSpPr>
        <p:sp>
          <p:nvSpPr>
            <p:cNvPr id="25" name="任意多边形 24"/>
            <p:cNvSpPr/>
            <p:nvPr/>
          </p:nvSpPr>
          <p:spPr>
            <a:xfrm>
              <a:off x="5674660" y="3244984"/>
              <a:ext cx="823166" cy="1670140"/>
            </a:xfrm>
            <a:custGeom>
              <a:avLst/>
              <a:gdLst>
                <a:gd name="connsiteX0" fmla="*/ 422865 w 823166"/>
                <a:gd name="connsiteY0" fmla="*/ 0 h 1670140"/>
                <a:gd name="connsiteX1" fmla="*/ 439028 w 823166"/>
                <a:gd name="connsiteY1" fmla="*/ 12087 h 1670140"/>
                <a:gd name="connsiteX2" fmla="*/ 823166 w 823166"/>
                <a:gd name="connsiteY2" fmla="*/ 826634 h 1670140"/>
                <a:gd name="connsiteX3" fmla="*/ 439028 w 823166"/>
                <a:gd name="connsiteY3" fmla="*/ 1641181 h 1670140"/>
                <a:gd name="connsiteX4" fmla="*/ 400302 w 823166"/>
                <a:gd name="connsiteY4" fmla="*/ 1670140 h 1670140"/>
                <a:gd name="connsiteX5" fmla="*/ 384138 w 823166"/>
                <a:gd name="connsiteY5" fmla="*/ 1658053 h 1670140"/>
                <a:gd name="connsiteX6" fmla="*/ 0 w 823166"/>
                <a:gd name="connsiteY6" fmla="*/ 843506 h 1670140"/>
                <a:gd name="connsiteX7" fmla="*/ 384138 w 823166"/>
                <a:gd name="connsiteY7" fmla="*/ 28959 h 1670140"/>
                <a:gd name="connsiteX8" fmla="*/ 422865 w 823166"/>
                <a:gd name="connsiteY8" fmla="*/ 0 h 167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166" h="1670140">
                  <a:moveTo>
                    <a:pt x="422865" y="0"/>
                  </a:moveTo>
                  <a:lnTo>
                    <a:pt x="439028" y="12087"/>
                  </a:lnTo>
                  <a:cubicBezTo>
                    <a:pt x="673631" y="205698"/>
                    <a:pt x="823166" y="498703"/>
                    <a:pt x="823166" y="826634"/>
                  </a:cubicBezTo>
                  <a:cubicBezTo>
                    <a:pt x="823166" y="1154565"/>
                    <a:pt x="673631" y="1447570"/>
                    <a:pt x="439028" y="1641181"/>
                  </a:cubicBezTo>
                  <a:lnTo>
                    <a:pt x="400302" y="1670140"/>
                  </a:lnTo>
                  <a:lnTo>
                    <a:pt x="384138" y="1658053"/>
                  </a:lnTo>
                  <a:cubicBezTo>
                    <a:pt x="149536" y="1464442"/>
                    <a:pt x="0" y="1171437"/>
                    <a:pt x="0" y="843506"/>
                  </a:cubicBezTo>
                  <a:cubicBezTo>
                    <a:pt x="0" y="515575"/>
                    <a:pt x="149536" y="222570"/>
                    <a:pt x="384138" y="28959"/>
                  </a:cubicBezTo>
                  <a:lnTo>
                    <a:pt x="422865" y="0"/>
                  </a:lnTo>
                  <a:close/>
                </a:path>
              </a:pathLst>
            </a:custGeom>
            <a:solidFill>
              <a:srgbClr val="584300"/>
            </a:solidFill>
            <a:ln w="0">
              <a:solidFill>
                <a:schemeClr val="bg1"/>
              </a:solidFill>
              <a:prstDash val="solid"/>
              <a:round/>
            </a:ln>
          </p:spPr>
          <p:txBody>
            <a:bodyPr vert="horz" wrap="square" lIns="91440" tIns="45720" rIns="91440" bIns="45720" numCol="1" anchor="ctr" anchorCtr="0" compatLnSpc="1">
              <a:noAutofit/>
            </a:bodyPr>
            <a:lstStyle/>
            <a:p>
              <a:pPr algn="ctr"/>
              <a:endParaRPr lang="zh-CN" altLang="en-US" sz="6000" dirty="0">
                <a:solidFill>
                  <a:schemeClr val="bg1"/>
                </a:solidFill>
                <a:latin typeface="微软雅黑 Light" panose="020B0502040204020203" pitchFamily="34" charset="-122"/>
                <a:ea typeface="微软雅黑 Light" panose="020B0502040204020203" pitchFamily="34" charset="-122"/>
                <a:cs typeface="Arial Unicode MS" panose="020B0604020202020204" pitchFamily="34" charset="-122"/>
              </a:endParaRPr>
            </a:p>
          </p:txBody>
        </p:sp>
        <p:sp>
          <p:nvSpPr>
            <p:cNvPr id="26" name="任意多边形 25"/>
            <p:cNvSpPr/>
            <p:nvPr/>
          </p:nvSpPr>
          <p:spPr>
            <a:xfrm>
              <a:off x="4386639" y="3016024"/>
              <a:ext cx="1710887" cy="2111188"/>
            </a:xfrm>
            <a:custGeom>
              <a:avLst/>
              <a:gdLst>
                <a:gd name="connsiteX0" fmla="*/ 1055594 w 1710887"/>
                <a:gd name="connsiteY0" fmla="*/ 0 h 2111188"/>
                <a:gd name="connsiteX1" fmla="*/ 1645786 w 1710887"/>
                <a:gd name="connsiteY1" fmla="*/ 180279 h 2111188"/>
                <a:gd name="connsiteX2" fmla="*/ 1710887 w 1710887"/>
                <a:gd name="connsiteY2" fmla="*/ 228960 h 2111188"/>
                <a:gd name="connsiteX3" fmla="*/ 1672160 w 1710887"/>
                <a:gd name="connsiteY3" fmla="*/ 257919 h 2111188"/>
                <a:gd name="connsiteX4" fmla="*/ 1288022 w 1710887"/>
                <a:gd name="connsiteY4" fmla="*/ 1072466 h 2111188"/>
                <a:gd name="connsiteX5" fmla="*/ 1672160 w 1710887"/>
                <a:gd name="connsiteY5" fmla="*/ 1887013 h 2111188"/>
                <a:gd name="connsiteX6" fmla="*/ 1688324 w 1710887"/>
                <a:gd name="connsiteY6" fmla="*/ 1899100 h 2111188"/>
                <a:gd name="connsiteX7" fmla="*/ 1645786 w 1710887"/>
                <a:gd name="connsiteY7" fmla="*/ 1930909 h 2111188"/>
                <a:gd name="connsiteX8" fmla="*/ 1055594 w 1710887"/>
                <a:gd name="connsiteY8" fmla="*/ 2111188 h 2111188"/>
                <a:gd name="connsiteX9" fmla="*/ 0 w 1710887"/>
                <a:gd name="connsiteY9" fmla="*/ 1055594 h 2111188"/>
                <a:gd name="connsiteX10" fmla="*/ 1055594 w 1710887"/>
                <a:gd name="connsiteY10" fmla="*/ 0 h 211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0887" h="2111188">
                  <a:moveTo>
                    <a:pt x="1055594" y="0"/>
                  </a:moveTo>
                  <a:cubicBezTo>
                    <a:pt x="1274215" y="0"/>
                    <a:pt x="1477313" y="66460"/>
                    <a:pt x="1645786" y="180279"/>
                  </a:cubicBezTo>
                  <a:lnTo>
                    <a:pt x="1710887" y="228960"/>
                  </a:lnTo>
                  <a:lnTo>
                    <a:pt x="1672160" y="257919"/>
                  </a:lnTo>
                  <a:cubicBezTo>
                    <a:pt x="1437558" y="451530"/>
                    <a:pt x="1288022" y="744535"/>
                    <a:pt x="1288022" y="1072466"/>
                  </a:cubicBezTo>
                  <a:cubicBezTo>
                    <a:pt x="1288022" y="1400397"/>
                    <a:pt x="1437558" y="1693402"/>
                    <a:pt x="1672160" y="1887013"/>
                  </a:cubicBezTo>
                  <a:lnTo>
                    <a:pt x="1688324" y="1899100"/>
                  </a:lnTo>
                  <a:lnTo>
                    <a:pt x="1645786" y="1930909"/>
                  </a:lnTo>
                  <a:cubicBezTo>
                    <a:pt x="1477313" y="2044728"/>
                    <a:pt x="1274215" y="2111188"/>
                    <a:pt x="1055594" y="2111188"/>
                  </a:cubicBezTo>
                  <a:cubicBezTo>
                    <a:pt x="472606" y="2111188"/>
                    <a:pt x="0" y="1638582"/>
                    <a:pt x="0" y="1055594"/>
                  </a:cubicBezTo>
                  <a:cubicBezTo>
                    <a:pt x="0" y="472606"/>
                    <a:pt x="472606" y="0"/>
                    <a:pt x="1055594" y="0"/>
                  </a:cubicBezTo>
                  <a:close/>
                </a:path>
              </a:pathLst>
            </a:custGeom>
            <a:solidFill>
              <a:srgbClr val="002060"/>
            </a:solidFill>
            <a:ln w="0">
              <a:solidFill>
                <a:schemeClr val="bg1"/>
              </a:solidFill>
              <a:prstDash val="solid"/>
              <a:round/>
            </a:ln>
            <a:scene3d>
              <a:camera prst="orthographicFront"/>
              <a:lightRig rig="threePt" dir="t"/>
            </a:scene3d>
            <a:sp3d>
              <a:bevelT/>
            </a:sp3d>
          </p:spPr>
          <p:txBody>
            <a:bodyPr vert="horz" wrap="square" lIns="91440" tIns="45720" rIns="91440" bIns="45720" numCol="1" anchor="ctr" anchorCtr="0" compatLnSpc="1">
              <a:noAutofit/>
            </a:bodyPr>
            <a:lstStyle/>
            <a:p>
              <a:pPr algn="ctr"/>
              <a:endParaRPr lang="zh-CN" altLang="en-US" sz="6000" dirty="0">
                <a:solidFill>
                  <a:schemeClr val="bg1"/>
                </a:solidFill>
                <a:latin typeface="微软雅黑 Light" panose="020B0502040204020203" pitchFamily="34" charset="-122"/>
                <a:ea typeface="微软雅黑 Light" panose="020B0502040204020203" pitchFamily="34" charset="-122"/>
                <a:cs typeface="Arial Unicode MS" panose="020B0604020202020204" pitchFamily="34" charset="-122"/>
              </a:endParaRPr>
            </a:p>
          </p:txBody>
        </p:sp>
        <p:sp>
          <p:nvSpPr>
            <p:cNvPr id="27" name="任意多边形 26"/>
            <p:cNvSpPr/>
            <p:nvPr/>
          </p:nvSpPr>
          <p:spPr>
            <a:xfrm>
              <a:off x="6074962" y="3032896"/>
              <a:ext cx="1710886" cy="2111188"/>
            </a:xfrm>
            <a:custGeom>
              <a:avLst/>
              <a:gdLst>
                <a:gd name="connsiteX0" fmla="*/ 655292 w 1710886"/>
                <a:gd name="connsiteY0" fmla="*/ 0 h 2111188"/>
                <a:gd name="connsiteX1" fmla="*/ 1710886 w 1710886"/>
                <a:gd name="connsiteY1" fmla="*/ 1055594 h 2111188"/>
                <a:gd name="connsiteX2" fmla="*/ 655292 w 1710886"/>
                <a:gd name="connsiteY2" fmla="*/ 2111188 h 2111188"/>
                <a:gd name="connsiteX3" fmla="*/ 65100 w 1710886"/>
                <a:gd name="connsiteY3" fmla="*/ 1930909 h 2111188"/>
                <a:gd name="connsiteX4" fmla="*/ 0 w 1710886"/>
                <a:gd name="connsiteY4" fmla="*/ 1882228 h 2111188"/>
                <a:gd name="connsiteX5" fmla="*/ 38726 w 1710886"/>
                <a:gd name="connsiteY5" fmla="*/ 1853269 h 2111188"/>
                <a:gd name="connsiteX6" fmla="*/ 422864 w 1710886"/>
                <a:gd name="connsiteY6" fmla="*/ 1038722 h 2111188"/>
                <a:gd name="connsiteX7" fmla="*/ 38726 w 1710886"/>
                <a:gd name="connsiteY7" fmla="*/ 224175 h 2111188"/>
                <a:gd name="connsiteX8" fmla="*/ 22563 w 1710886"/>
                <a:gd name="connsiteY8" fmla="*/ 212088 h 2111188"/>
                <a:gd name="connsiteX9" fmla="*/ 65100 w 1710886"/>
                <a:gd name="connsiteY9" fmla="*/ 180279 h 2111188"/>
                <a:gd name="connsiteX10" fmla="*/ 655292 w 1710886"/>
                <a:gd name="connsiteY10" fmla="*/ 0 h 211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0886" h="2111188">
                  <a:moveTo>
                    <a:pt x="655292" y="0"/>
                  </a:moveTo>
                  <a:cubicBezTo>
                    <a:pt x="1238280" y="0"/>
                    <a:pt x="1710886" y="472606"/>
                    <a:pt x="1710886" y="1055594"/>
                  </a:cubicBezTo>
                  <a:cubicBezTo>
                    <a:pt x="1710886" y="1638582"/>
                    <a:pt x="1238280" y="2111188"/>
                    <a:pt x="655292" y="2111188"/>
                  </a:cubicBezTo>
                  <a:cubicBezTo>
                    <a:pt x="436672" y="2111188"/>
                    <a:pt x="233574" y="2044728"/>
                    <a:pt x="65100" y="1930909"/>
                  </a:cubicBezTo>
                  <a:lnTo>
                    <a:pt x="0" y="1882228"/>
                  </a:lnTo>
                  <a:lnTo>
                    <a:pt x="38726" y="1853269"/>
                  </a:lnTo>
                  <a:cubicBezTo>
                    <a:pt x="273329" y="1659658"/>
                    <a:pt x="422864" y="1366653"/>
                    <a:pt x="422864" y="1038722"/>
                  </a:cubicBezTo>
                  <a:cubicBezTo>
                    <a:pt x="422864" y="710791"/>
                    <a:pt x="273329" y="417786"/>
                    <a:pt x="38726" y="224175"/>
                  </a:cubicBezTo>
                  <a:lnTo>
                    <a:pt x="22563" y="212088"/>
                  </a:lnTo>
                  <a:lnTo>
                    <a:pt x="65100" y="180279"/>
                  </a:lnTo>
                  <a:cubicBezTo>
                    <a:pt x="233574" y="66460"/>
                    <a:pt x="436672" y="0"/>
                    <a:pt x="655292" y="0"/>
                  </a:cubicBezTo>
                  <a:close/>
                </a:path>
              </a:pathLst>
            </a:custGeom>
            <a:solidFill>
              <a:srgbClr val="FF9400"/>
            </a:solidFill>
            <a:ln w="0">
              <a:solidFill>
                <a:schemeClr val="bg1"/>
              </a:solidFill>
              <a:prstDash val="solid"/>
              <a:round/>
            </a:ln>
            <a:scene3d>
              <a:camera prst="orthographicFront"/>
              <a:lightRig rig="threePt" dir="t"/>
            </a:scene3d>
            <a:sp3d>
              <a:bevelT/>
            </a:sp3d>
          </p:spPr>
          <p:txBody>
            <a:bodyPr vert="horz" wrap="square" lIns="91440" tIns="45720" rIns="91440" bIns="45720" numCol="1" anchor="ctr" anchorCtr="0" compatLnSpc="1">
              <a:noAutofit/>
            </a:bodyPr>
            <a:lstStyle/>
            <a:p>
              <a:pPr algn="ctr"/>
              <a:endParaRPr lang="zh-CN" altLang="en-US" sz="6000" dirty="0">
                <a:solidFill>
                  <a:schemeClr val="bg1"/>
                </a:solidFill>
                <a:latin typeface="微软雅黑 Light" panose="020B0502040204020203" pitchFamily="34" charset="-122"/>
                <a:ea typeface="微软雅黑 Light" panose="020B0502040204020203" pitchFamily="34" charset="-122"/>
                <a:cs typeface="Arial Unicode MS" panose="020B0604020202020204" pitchFamily="34" charset="-122"/>
              </a:endParaRPr>
            </a:p>
          </p:txBody>
        </p:sp>
        <p:sp>
          <p:nvSpPr>
            <p:cNvPr id="28" name="文本框 30"/>
            <p:cNvSpPr txBox="1"/>
            <p:nvPr/>
          </p:nvSpPr>
          <p:spPr>
            <a:xfrm>
              <a:off x="4926628" y="3314767"/>
              <a:ext cx="814155" cy="1654299"/>
            </a:xfrm>
            <a:prstGeom prst="rect">
              <a:avLst/>
            </a:prstGeom>
            <a:noFill/>
          </p:spPr>
          <p:txBody>
            <a:bodyPr wrap="square" rtlCol="0">
              <a:spAutoFit/>
            </a:bodyPr>
            <a:lstStyle/>
            <a:p>
              <a:r>
                <a:rPr lang="zh-CN" altLang="en-US" sz="2000" b="1" dirty="0">
                  <a:solidFill>
                    <a:schemeClr val="bg1"/>
                  </a:solidFill>
                  <a:latin typeface="Tahoma" panose="020B0604030504040204" pitchFamily="34" charset="0"/>
                  <a:ea typeface="微软雅黑" panose="020B0503020204020204" pitchFamily="34" charset="-122"/>
                  <a:cs typeface="Tahoma" panose="020B0604030504040204" pitchFamily="34" charset="0"/>
                </a:rPr>
                <a:t>课堂学习</a:t>
              </a:r>
              <a:endParaRPr lang="zh-CN" altLang="en-US" sz="2000" b="1" dirty="0">
                <a:solidFill>
                  <a:schemeClr val="bg1"/>
                </a:solidFill>
                <a:latin typeface="Tahoma" panose="020B0604030504040204" pitchFamily="34" charset="0"/>
                <a:ea typeface="微软雅黑" panose="020B0503020204020204" pitchFamily="34" charset="-122"/>
                <a:cs typeface="Tahoma" panose="020B0604030504040204" pitchFamily="34" charset="0"/>
              </a:endParaRPr>
            </a:p>
          </p:txBody>
        </p:sp>
        <p:sp>
          <p:nvSpPr>
            <p:cNvPr id="29" name="文本框 31"/>
            <p:cNvSpPr txBox="1"/>
            <p:nvPr/>
          </p:nvSpPr>
          <p:spPr>
            <a:xfrm>
              <a:off x="6700817" y="3263969"/>
              <a:ext cx="536266" cy="1654299"/>
            </a:xfrm>
            <a:prstGeom prst="rect">
              <a:avLst/>
            </a:prstGeom>
            <a:noFill/>
          </p:spPr>
          <p:txBody>
            <a:bodyPr wrap="square" rtlCol="0">
              <a:spAutoFit/>
            </a:bodyPr>
            <a:lstStyle/>
            <a:p>
              <a:r>
                <a:rPr lang="zh-CN" altLang="en-US" sz="2000" b="1" dirty="0">
                  <a:solidFill>
                    <a:schemeClr val="bg1"/>
                  </a:solidFill>
                  <a:latin typeface="Tahoma" panose="020B0604030504040204" pitchFamily="34" charset="0"/>
                  <a:ea typeface="微软雅黑" panose="020B0503020204020204" pitchFamily="34" charset="-122"/>
                  <a:cs typeface="Tahoma" panose="020B0604030504040204" pitchFamily="34" charset="0"/>
                </a:rPr>
                <a:t>行动成果</a:t>
              </a:r>
              <a:endParaRPr lang="zh-CN" altLang="en-US" sz="2000" b="1" dirty="0">
                <a:solidFill>
                  <a:schemeClr val="bg1"/>
                </a:solidFill>
                <a:latin typeface="Tahoma" panose="020B0604030504040204" pitchFamily="34" charset="0"/>
                <a:ea typeface="微软雅黑" panose="020B0503020204020204" pitchFamily="34" charset="-122"/>
                <a:cs typeface="Tahoma" panose="020B0604030504040204" pitchFamily="34" charset="0"/>
              </a:endParaRPr>
            </a:p>
          </p:txBody>
        </p:sp>
      </p:grpSp>
      <p:sp>
        <p:nvSpPr>
          <p:cNvPr id="30" name="矩形 29"/>
          <p:cNvSpPr/>
          <p:nvPr/>
        </p:nvSpPr>
        <p:spPr>
          <a:xfrm>
            <a:off x="1262746" y="3194184"/>
            <a:ext cx="3396340" cy="2778774"/>
          </a:xfrm>
          <a:prstGeom prst="rect">
            <a:avLst/>
          </a:prstGeom>
        </p:spPr>
        <p:txBody>
          <a:bodyPr wrap="square">
            <a:spAutoFit/>
          </a:bodyPr>
          <a:lstStyle/>
          <a:p>
            <a:pPr marL="262255" indent="-262255">
              <a:lnSpc>
                <a:spcPct val="130000"/>
              </a:lnSpc>
              <a:spcBef>
                <a:spcPts val="600"/>
              </a:spcBef>
              <a:buFont typeface="Arial" panose="020B0604020202020204" pitchFamily="34" charset="0"/>
              <a:buChar char="•"/>
            </a:pPr>
            <a:r>
              <a:rPr lang="zh-CN" altLang="en-US" b="1" dirty="0">
                <a:latin typeface="微软雅黑" panose="020B0503020204020204" pitchFamily="34" charset="-122"/>
                <a:ea typeface="微软雅黑" panose="020B0503020204020204" pitchFamily="34" charset="-122"/>
              </a:rPr>
              <a:t>第一阶段：</a:t>
            </a:r>
            <a:r>
              <a:rPr lang="zh-CN" altLang="en-US" sz="1600" dirty="0">
                <a:latin typeface="微软雅黑" panose="020B0503020204020204" pitchFamily="34" charset="-122"/>
                <a:ea typeface="微软雅黑" panose="020B0503020204020204" pitchFamily="34" charset="-122"/>
              </a:rPr>
              <a:t>职业素养与基本技能</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现场督导的角色与职责、班组建设、工作教导与教练技巧（</a:t>
            </a: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天）</a:t>
            </a:r>
            <a:endParaRPr lang="en-US" altLang="zh-CN" sz="1600" dirty="0">
              <a:latin typeface="微软雅黑" panose="020B0503020204020204" pitchFamily="34" charset="-122"/>
              <a:ea typeface="微软雅黑" panose="020B0503020204020204" pitchFamily="34" charset="-122"/>
            </a:endParaRPr>
          </a:p>
          <a:p>
            <a:pPr marL="262255" indent="-262255">
              <a:lnSpc>
                <a:spcPct val="130000"/>
              </a:lnSpc>
              <a:spcBef>
                <a:spcPts val="600"/>
              </a:spcBef>
              <a:buFont typeface="Arial" panose="020B0604020202020204" pitchFamily="34" charset="0"/>
              <a:buChar char="•"/>
            </a:pPr>
            <a:r>
              <a:rPr lang="zh-CN" altLang="en-US" b="1" dirty="0">
                <a:latin typeface="微软雅黑" panose="020B0503020204020204" pitchFamily="34" charset="-122"/>
                <a:ea typeface="微软雅黑" panose="020B0503020204020204" pitchFamily="34" charset="-122"/>
              </a:rPr>
              <a:t>第二阶段：</a:t>
            </a:r>
            <a:r>
              <a:rPr lang="zh-CN" altLang="en-US" sz="1600" dirty="0">
                <a:latin typeface="微软雅黑" panose="020B0503020204020204" pitchFamily="34" charset="-122"/>
                <a:ea typeface="微软雅黑" panose="020B0503020204020204" pitchFamily="34" charset="-122"/>
              </a:rPr>
              <a:t>精益现场管理与持续改善</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目视化与看板管理、现场浪费控制、现场改善手法与提案技巧（</a:t>
            </a: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天）</a:t>
            </a:r>
            <a:endParaRPr lang="zh-CN" altLang="en-US" sz="1600" dirty="0">
              <a:latin typeface="微软雅黑" panose="020B0503020204020204" pitchFamily="34" charset="-122"/>
              <a:ea typeface="微软雅黑" panose="020B0503020204020204" pitchFamily="34" charset="-122"/>
            </a:endParaRPr>
          </a:p>
        </p:txBody>
      </p:sp>
      <p:sp>
        <p:nvSpPr>
          <p:cNvPr id="31" name="矩形 30"/>
          <p:cNvSpPr/>
          <p:nvPr/>
        </p:nvSpPr>
        <p:spPr>
          <a:xfrm>
            <a:off x="7387770" y="3486814"/>
            <a:ext cx="3309259" cy="2200602"/>
          </a:xfrm>
          <a:prstGeom prst="rect">
            <a:avLst/>
          </a:prstGeom>
          <a:scene3d>
            <a:camera prst="orthographicFront"/>
            <a:lightRig rig="threePt" dir="t"/>
          </a:scene3d>
          <a:sp3d>
            <a:bevelT/>
          </a:sp3d>
        </p:spPr>
        <p:txBody>
          <a:bodyPr wrap="square">
            <a:spAutoFit/>
          </a:bodyPr>
          <a:lstStyle/>
          <a:p>
            <a:pPr marL="262255" indent="-262255">
              <a:lnSpc>
                <a:spcPct val="130000"/>
              </a:lnSpc>
              <a:spcBef>
                <a:spcPts val="600"/>
              </a:spcBef>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生产现场督导工作</a:t>
            </a:r>
            <a:r>
              <a:rPr lang="zh-CN" altLang="zh-CN" dirty="0">
                <a:latin typeface="微软雅黑" panose="020B0503020204020204" pitchFamily="34" charset="-122"/>
                <a:ea typeface="微软雅黑" panose="020B0503020204020204" pitchFamily="34" charset="-122"/>
              </a:rPr>
              <a:t>手册</a:t>
            </a:r>
            <a:endParaRPr lang="en-US" altLang="zh-CN" dirty="0">
              <a:latin typeface="微软雅黑" panose="020B0503020204020204" pitchFamily="34" charset="-122"/>
              <a:ea typeface="微软雅黑" panose="020B0503020204020204" pitchFamily="34" charset="-122"/>
            </a:endParaRPr>
          </a:p>
          <a:p>
            <a:pPr marL="262255" lvl="2" indent="-262255">
              <a:lnSpc>
                <a:spcPct val="130000"/>
              </a:lnSpc>
              <a:spcBef>
                <a:spcPts val="600"/>
              </a:spcBef>
              <a:buFont typeface="Arial" panose="020B0604020202020204" pitchFamily="34" charset="0"/>
              <a:buChar char="•"/>
              <a:defRPr/>
            </a:pPr>
            <a:r>
              <a:rPr lang="en-US" altLang="zh-CN" dirty="0">
                <a:latin typeface="微软雅黑" panose="020B0503020204020204" pitchFamily="34" charset="-122"/>
                <a:ea typeface="微软雅黑" panose="020B0503020204020204" pitchFamily="34" charset="-122"/>
              </a:rPr>
              <a:t>30</a:t>
            </a:r>
            <a:r>
              <a:rPr lang="zh-CN" altLang="en-US" dirty="0">
                <a:latin typeface="微软雅黑" panose="020B0503020204020204" pitchFamily="34" charset="-122"/>
                <a:ea typeface="微软雅黑" panose="020B0503020204020204" pitchFamily="34" charset="-122"/>
              </a:rPr>
              <a:t>天行动改善计划</a:t>
            </a:r>
            <a:endParaRPr lang="en-US" altLang="zh-CN" dirty="0">
              <a:latin typeface="微软雅黑" panose="020B0503020204020204" pitchFamily="34" charset="-122"/>
              <a:ea typeface="微软雅黑" panose="020B0503020204020204" pitchFamily="34" charset="-122"/>
            </a:endParaRPr>
          </a:p>
          <a:p>
            <a:pPr marL="262255" lvl="2" indent="-262255">
              <a:lnSpc>
                <a:spcPct val="130000"/>
              </a:lnSpc>
              <a:spcBef>
                <a:spcPts val="600"/>
              </a:spcBef>
              <a:buFont typeface="Arial" panose="020B0604020202020204" pitchFamily="34" charset="0"/>
              <a:buChar char="•"/>
              <a:defRPr/>
            </a:pPr>
            <a:r>
              <a:rPr lang="zh-CN" altLang="zh-CN" dirty="0">
                <a:latin typeface="微软雅黑" panose="020B0503020204020204" pitchFamily="34" charset="-122"/>
                <a:ea typeface="微软雅黑" panose="020B0503020204020204" pitchFamily="34" charset="-122"/>
              </a:rPr>
              <a:t>班组员工训练计划</a:t>
            </a:r>
            <a:endParaRPr lang="en-US" altLang="zh-CN" dirty="0">
              <a:latin typeface="微软雅黑" panose="020B0503020204020204" pitchFamily="34" charset="-122"/>
              <a:ea typeface="微软雅黑" panose="020B0503020204020204" pitchFamily="34" charset="-122"/>
            </a:endParaRPr>
          </a:p>
          <a:p>
            <a:pPr marL="262255" lvl="2" indent="-262255">
              <a:lnSpc>
                <a:spcPct val="130000"/>
              </a:lnSpc>
              <a:spcBef>
                <a:spcPts val="600"/>
              </a:spcBef>
              <a:buFont typeface="Arial" panose="020B0604020202020204" pitchFamily="34" charset="0"/>
              <a:buChar char="•"/>
              <a:defRPr/>
            </a:pPr>
            <a:r>
              <a:rPr lang="en-US" altLang="zh-CN" dirty="0">
                <a:latin typeface="微软雅黑" panose="020B0503020204020204" pitchFamily="34" charset="-122"/>
                <a:ea typeface="微软雅黑" panose="020B0503020204020204" pitchFamily="34" charset="-122"/>
              </a:rPr>
              <a:t>10</a:t>
            </a:r>
            <a:r>
              <a:rPr lang="zh-CN" altLang="en-US" dirty="0">
                <a:latin typeface="微软雅黑" panose="020B0503020204020204" pitchFamily="34" charset="-122"/>
                <a:ea typeface="微软雅黑" panose="020B0503020204020204" pitchFamily="34" charset="-122"/>
              </a:rPr>
              <a:t>分钟员工现场教导录像</a:t>
            </a:r>
            <a:endParaRPr lang="en-US" altLang="zh-CN" dirty="0">
              <a:latin typeface="微软雅黑" panose="020B0503020204020204" pitchFamily="34" charset="-122"/>
              <a:ea typeface="微软雅黑" panose="020B0503020204020204" pitchFamily="34" charset="-122"/>
            </a:endParaRPr>
          </a:p>
          <a:p>
            <a:pPr marL="262255" lvl="2" indent="-262255">
              <a:lnSpc>
                <a:spcPct val="130000"/>
              </a:lnSpc>
              <a:spcBef>
                <a:spcPts val="600"/>
              </a:spcBef>
              <a:buFont typeface="Arial" panose="020B0604020202020204" pitchFamily="34" charset="0"/>
              <a:buChar char="•"/>
              <a:defRPr/>
            </a:pPr>
            <a:r>
              <a:rPr lang="zh-CN" altLang="en-US" dirty="0">
                <a:latin typeface="微软雅黑" panose="020B0503020204020204" pitchFamily="34" charset="-122"/>
                <a:ea typeface="微软雅黑" panose="020B0503020204020204" pitchFamily="34" charset="-122"/>
              </a:rPr>
              <a:t>一份企业现场改善结案报告</a:t>
            </a:r>
            <a:endParaRPr lang="en-US" altLang="zh-CN" dirty="0">
              <a:latin typeface="微软雅黑" panose="020B0503020204020204" pitchFamily="34" charset="-122"/>
              <a:ea typeface="微软雅黑" panose="020B0503020204020204" pitchFamily="34" charset="-122"/>
            </a:endParaRPr>
          </a:p>
        </p:txBody>
      </p:sp>
      <p:sp>
        <p:nvSpPr>
          <p:cNvPr id="17" name="文本框 2"/>
          <p:cNvSpPr txBox="1"/>
          <p:nvPr/>
        </p:nvSpPr>
        <p:spPr>
          <a:xfrm>
            <a:off x="965204" y="557147"/>
            <a:ext cx="3877985" cy="461665"/>
          </a:xfrm>
          <a:prstGeom prst="rect">
            <a:avLst/>
          </a:prstGeom>
          <a:noFill/>
        </p:spPr>
        <p:txBody>
          <a:bodyPr wrap="none" rtlCol="0">
            <a:spAutoFit/>
          </a:bodyPr>
          <a:lstStyle/>
          <a:p>
            <a:r>
              <a:rPr lang="zh-CN" altLang="zh-CN" sz="2400" b="1" dirty="0">
                <a:solidFill>
                  <a:srgbClr val="806D3E"/>
                </a:solidFill>
                <a:latin typeface="微软雅黑" panose="020B0503020204020204" pitchFamily="34" charset="-122"/>
                <a:ea typeface="微软雅黑" panose="020B0503020204020204" pitchFamily="34" charset="-122"/>
              </a:rPr>
              <a:t>生产现场持续改善解决方案</a:t>
            </a:r>
            <a:endParaRPr lang="zh-CN" altLang="en-US" sz="2400" b="1" dirty="0">
              <a:solidFill>
                <a:srgbClr val="806D3E"/>
              </a:solidFill>
              <a:latin typeface="微软雅黑" panose="020B0503020204020204" pitchFamily="34" charset="-122"/>
              <a:ea typeface="微软雅黑" panose="020B0503020204020204" pitchFamily="34" charset="-122"/>
            </a:endParaRPr>
          </a:p>
        </p:txBody>
      </p:sp>
      <p:sp>
        <p:nvSpPr>
          <p:cNvPr id="19" name="矩形 18"/>
          <p:cNvSpPr/>
          <p:nvPr/>
        </p:nvSpPr>
        <p:spPr>
          <a:xfrm>
            <a:off x="1088572" y="1198452"/>
            <a:ext cx="9869714" cy="1532727"/>
          </a:xfrm>
          <a:prstGeom prst="rect">
            <a:avLst/>
          </a:prstGeom>
        </p:spPr>
        <p:txBody>
          <a:bodyPr wrap="square">
            <a:spAutoFit/>
          </a:bodyPr>
          <a:lstStyle/>
          <a:p>
            <a:pPr indent="363855">
              <a:lnSpc>
                <a:spcPct val="130000"/>
              </a:lnSpc>
              <a:spcBef>
                <a:spcPts val="500"/>
              </a:spcBef>
              <a:defRPr/>
            </a:pPr>
            <a:r>
              <a:rPr lang="zh-CN" altLang="en-US" b="1" dirty="0">
                <a:latin typeface="微软雅黑" panose="020B0503020204020204" pitchFamily="34" charset="-122"/>
                <a:ea typeface="微软雅黑" panose="020B0503020204020204" pitchFamily="34" charset="-122"/>
              </a:rPr>
              <a:t>通过咨询式培训、行动式学习，帮助班组长、主担当、工长、值班长、运营经理等一线生产管理人员熟知现场督导的职责和素质要求，提升现场督导四大核心能力（工作标准化、工作教练、现场改善和团队构建），同时，在生产现场固化培训及行动改善成果，协助企业将“降本增效”、“改善管理”要求落实为可呈现、可评估的学习和行动成果。</a:t>
            </a:r>
            <a:endParaRPr lang="zh-CN" altLang="en-US" b="1"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809806" y="2456358"/>
            <a:ext cx="4856070" cy="3975847"/>
            <a:chOff x="3775074" y="2088403"/>
            <a:chExt cx="4856070" cy="3975847"/>
          </a:xfrm>
        </p:grpSpPr>
        <p:sp>
          <p:nvSpPr>
            <p:cNvPr id="3" name="AutoShape 3"/>
            <p:cNvSpPr>
              <a:spLocks noChangeArrowheads="1"/>
            </p:cNvSpPr>
            <p:nvPr/>
          </p:nvSpPr>
          <p:spPr bwMode="auto">
            <a:xfrm>
              <a:off x="3803650" y="2433302"/>
              <a:ext cx="4800600" cy="3184861"/>
            </a:xfrm>
            <a:prstGeom prst="cube">
              <a:avLst>
                <a:gd name="adj" fmla="val 4005"/>
              </a:avLst>
            </a:prstGeom>
            <a:solidFill>
              <a:srgbClr val="C0C0C0">
                <a:alpha val="85881"/>
              </a:srgbClr>
            </a:solidFill>
            <a:ln w="9525">
              <a:solidFill>
                <a:srgbClr val="000000"/>
              </a:solidFill>
              <a:miter lim="800000"/>
            </a:ln>
            <a:scene3d>
              <a:camera prst="orthographicFront"/>
              <a:lightRig rig="threePt" dir="t"/>
            </a:scene3d>
            <a:sp3d/>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4" name="Line 4"/>
            <p:cNvSpPr>
              <a:spLocks noChangeShapeType="1"/>
            </p:cNvSpPr>
            <p:nvPr/>
          </p:nvSpPr>
          <p:spPr bwMode="auto">
            <a:xfrm flipV="1">
              <a:off x="5489575" y="3884613"/>
              <a:ext cx="1257300" cy="495300"/>
            </a:xfrm>
            <a:prstGeom prst="line">
              <a:avLst/>
            </a:prstGeom>
            <a:noFill/>
            <a:ln w="44450">
              <a:solidFill>
                <a:srgbClr val="FF0000"/>
              </a:solidFill>
              <a:round/>
              <a:tailEnd type="arrow" w="med" len="med"/>
            </a:ln>
            <a:scene3d>
              <a:camera prst="orthographicFront"/>
              <a:lightRig rig="threePt" dir="t"/>
            </a:scene3d>
            <a:sp3d>
              <a:bevelT/>
            </a:sp3d>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6" name="未知"/>
            <p:cNvSpPr/>
            <p:nvPr/>
          </p:nvSpPr>
          <p:spPr bwMode="auto">
            <a:xfrm>
              <a:off x="3775075" y="4478338"/>
              <a:ext cx="1371600" cy="1106487"/>
            </a:xfrm>
            <a:custGeom>
              <a:avLst/>
              <a:gdLst>
                <a:gd name="T0" fmla="*/ 0 w 2340"/>
                <a:gd name="T1" fmla="*/ 2147483647 h 1118"/>
                <a:gd name="T2" fmla="*/ 2147483647 w 2340"/>
                <a:gd name="T3" fmla="*/ 2147483647 h 1118"/>
                <a:gd name="T4" fmla="*/ 2147483647 w 2340"/>
                <a:gd name="T5" fmla="*/ 2147483647 h 1118"/>
                <a:gd name="T6" fmla="*/ 2147483647 w 2340"/>
                <a:gd name="T7" fmla="*/ 2147483647 h 1118"/>
                <a:gd name="T8" fmla="*/ 2147483647 w 2340"/>
                <a:gd name="T9" fmla="*/ 2147483647 h 1118"/>
                <a:gd name="T10" fmla="*/ 2147483647 w 2340"/>
                <a:gd name="T11" fmla="*/ 2147483647 h 1118"/>
                <a:gd name="T12" fmla="*/ 2147483647 w 2340"/>
                <a:gd name="T13" fmla="*/ 2147483647 h 1118"/>
                <a:gd name="T14" fmla="*/ 2147483647 w 2340"/>
                <a:gd name="T15" fmla="*/ 2147483647 h 1118"/>
                <a:gd name="T16" fmla="*/ 2147483647 w 2340"/>
                <a:gd name="T17" fmla="*/ 2147483647 h 11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40"/>
                <a:gd name="T28" fmla="*/ 0 h 1118"/>
                <a:gd name="T29" fmla="*/ 2340 w 2340"/>
                <a:gd name="T30" fmla="*/ 1118 h 11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40" h="1118">
                  <a:moveTo>
                    <a:pt x="0" y="1118"/>
                  </a:moveTo>
                  <a:cubicBezTo>
                    <a:pt x="45" y="1001"/>
                    <a:pt x="90" y="884"/>
                    <a:pt x="180" y="806"/>
                  </a:cubicBezTo>
                  <a:cubicBezTo>
                    <a:pt x="270" y="728"/>
                    <a:pt x="420" y="676"/>
                    <a:pt x="540" y="650"/>
                  </a:cubicBezTo>
                  <a:cubicBezTo>
                    <a:pt x="660" y="624"/>
                    <a:pt x="810" y="702"/>
                    <a:pt x="900" y="650"/>
                  </a:cubicBezTo>
                  <a:cubicBezTo>
                    <a:pt x="990" y="598"/>
                    <a:pt x="990" y="338"/>
                    <a:pt x="1080" y="338"/>
                  </a:cubicBezTo>
                  <a:cubicBezTo>
                    <a:pt x="1170" y="338"/>
                    <a:pt x="1320" y="676"/>
                    <a:pt x="1440" y="650"/>
                  </a:cubicBezTo>
                  <a:cubicBezTo>
                    <a:pt x="1560" y="624"/>
                    <a:pt x="1710" y="260"/>
                    <a:pt x="1800" y="182"/>
                  </a:cubicBezTo>
                  <a:cubicBezTo>
                    <a:pt x="1890" y="104"/>
                    <a:pt x="1890" y="208"/>
                    <a:pt x="1980" y="182"/>
                  </a:cubicBezTo>
                  <a:cubicBezTo>
                    <a:pt x="2070" y="156"/>
                    <a:pt x="2310" y="0"/>
                    <a:pt x="2340" y="26"/>
                  </a:cubicBezTo>
                </a:path>
              </a:pathLst>
            </a:custGeom>
            <a:noFill/>
            <a:ln w="44450">
              <a:solidFill>
                <a:srgbClr val="FF0000"/>
              </a:solidFill>
              <a:round/>
              <a:tailEnd type="arrow" w="med" len="med"/>
            </a:ln>
            <a:scene3d>
              <a:camera prst="orthographicFront"/>
              <a:lightRig rig="threePt" dir="t"/>
            </a:scene3d>
            <a:sp3d>
              <a:bevelT/>
            </a:sp3d>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7" name="Line 8"/>
            <p:cNvSpPr>
              <a:spLocks noChangeShapeType="1"/>
            </p:cNvSpPr>
            <p:nvPr/>
          </p:nvSpPr>
          <p:spPr bwMode="auto">
            <a:xfrm>
              <a:off x="5375275" y="5568950"/>
              <a:ext cx="0" cy="98425"/>
            </a:xfrm>
            <a:prstGeom prst="line">
              <a:avLst/>
            </a:prstGeom>
            <a:noFill/>
            <a:ln w="9525">
              <a:solidFill>
                <a:srgbClr val="000000"/>
              </a:solidFill>
              <a:round/>
            </a:ln>
            <a:scene3d>
              <a:camera prst="orthographicFront"/>
              <a:lightRig rig="threePt" dir="t"/>
            </a:scene3d>
            <a:sp3d>
              <a:bevelT/>
            </a:sp3d>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8" name="Line 9"/>
            <p:cNvSpPr>
              <a:spLocks noChangeShapeType="1"/>
            </p:cNvSpPr>
            <p:nvPr/>
          </p:nvSpPr>
          <p:spPr bwMode="auto">
            <a:xfrm>
              <a:off x="6861175" y="5568950"/>
              <a:ext cx="0" cy="98425"/>
            </a:xfrm>
            <a:prstGeom prst="line">
              <a:avLst/>
            </a:prstGeom>
            <a:noFill/>
            <a:ln w="9525">
              <a:solidFill>
                <a:srgbClr val="000000"/>
              </a:solidFill>
              <a:round/>
            </a:ln>
            <a:scene3d>
              <a:camera prst="orthographicFront"/>
              <a:lightRig rig="threePt" dir="t"/>
            </a:scene3d>
            <a:sp3d>
              <a:bevelT/>
            </a:sp3d>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9" name="AutoShape 10"/>
            <p:cNvSpPr>
              <a:spLocks noChangeArrowheads="1"/>
            </p:cNvSpPr>
            <p:nvPr/>
          </p:nvSpPr>
          <p:spPr bwMode="auto">
            <a:xfrm>
              <a:off x="5146675" y="4181475"/>
              <a:ext cx="228600" cy="296863"/>
            </a:xfrm>
            <a:prstGeom prst="star4">
              <a:avLst>
                <a:gd name="adj" fmla="val 12500"/>
              </a:avLst>
            </a:prstGeom>
            <a:solidFill>
              <a:srgbClr val="FF0000"/>
            </a:solidFill>
            <a:ln w="9525">
              <a:solidFill>
                <a:srgbClr val="000000"/>
              </a:solidFill>
              <a:miter lim="800000"/>
            </a:ln>
            <a:scene3d>
              <a:camera prst="orthographicFront"/>
              <a:lightRig rig="threePt" dir="t"/>
            </a:scene3d>
            <a:sp3d>
              <a:bevelT/>
            </a:sp3d>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10" name="AutoShape 11"/>
            <p:cNvSpPr>
              <a:spLocks noChangeArrowheads="1"/>
            </p:cNvSpPr>
            <p:nvPr/>
          </p:nvSpPr>
          <p:spPr bwMode="auto">
            <a:xfrm>
              <a:off x="6632575" y="3587750"/>
              <a:ext cx="228600" cy="296863"/>
            </a:xfrm>
            <a:prstGeom prst="star4">
              <a:avLst>
                <a:gd name="adj" fmla="val 12500"/>
              </a:avLst>
            </a:prstGeom>
            <a:solidFill>
              <a:srgbClr val="FF0000"/>
            </a:solidFill>
            <a:ln w="9525">
              <a:solidFill>
                <a:srgbClr val="000000"/>
              </a:solidFill>
              <a:miter lim="800000"/>
            </a:ln>
            <a:scene3d>
              <a:camera prst="orthographicFront"/>
              <a:lightRig rig="threePt" dir="t"/>
            </a:scene3d>
            <a:sp3d>
              <a:bevelT/>
            </a:sp3d>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11" name="AutoShape 12"/>
            <p:cNvSpPr>
              <a:spLocks noChangeArrowheads="1"/>
            </p:cNvSpPr>
            <p:nvPr/>
          </p:nvSpPr>
          <p:spPr bwMode="auto">
            <a:xfrm>
              <a:off x="8118475" y="2795588"/>
              <a:ext cx="228600" cy="296862"/>
            </a:xfrm>
            <a:prstGeom prst="star4">
              <a:avLst>
                <a:gd name="adj" fmla="val 12500"/>
              </a:avLst>
            </a:prstGeom>
            <a:solidFill>
              <a:srgbClr val="FF0000"/>
            </a:solidFill>
            <a:ln w="9525">
              <a:solidFill>
                <a:srgbClr val="FF0000"/>
              </a:solidFill>
              <a:miter lim="800000"/>
            </a:ln>
            <a:scene3d>
              <a:camera prst="orthographicFront"/>
              <a:lightRig rig="threePt" dir="t"/>
            </a:scene3d>
            <a:sp3d>
              <a:bevelT/>
            </a:sp3d>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12" name="AutoShape 13"/>
            <p:cNvSpPr>
              <a:spLocks noChangeArrowheads="1"/>
            </p:cNvSpPr>
            <p:nvPr/>
          </p:nvSpPr>
          <p:spPr bwMode="auto">
            <a:xfrm>
              <a:off x="4002088" y="2846602"/>
              <a:ext cx="1028700" cy="990600"/>
            </a:xfrm>
            <a:prstGeom prst="flowChartMultidocument">
              <a:avLst/>
            </a:prstGeom>
            <a:solidFill>
              <a:srgbClr val="CCFFCC"/>
            </a:solidFill>
            <a:ln w="9525">
              <a:solidFill>
                <a:srgbClr val="000000"/>
              </a:solidFill>
              <a:miter lim="800000"/>
            </a:ln>
            <a:scene3d>
              <a:camera prst="orthographicFront"/>
              <a:lightRig rig="threePt" dir="t"/>
            </a:scene3d>
            <a:sp3d>
              <a:bevelT/>
            </a:sp3d>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eaLnBrk="0" hangingPunct="0">
                <a:lnSpc>
                  <a:spcPts val="1800"/>
                </a:lnSpc>
              </a:pPr>
              <a:r>
                <a:rPr lang="zh-CN" altLang="en-US" sz="1400" b="1" dirty="0">
                  <a:latin typeface="微软雅黑" panose="020B0503020204020204" pitchFamily="34" charset="-122"/>
                  <a:ea typeface="微软雅黑" panose="020B0503020204020204" pitchFamily="34" charset="-122"/>
                </a:rPr>
                <a:t>现场调研、数据分析</a:t>
              </a:r>
              <a:endParaRPr lang="zh-CN" altLang="en-US" sz="1400" b="1" dirty="0">
                <a:latin typeface="微软雅黑" panose="020B0503020204020204" pitchFamily="34" charset="-122"/>
                <a:ea typeface="微软雅黑" panose="020B0503020204020204" pitchFamily="34" charset="-122"/>
              </a:endParaRPr>
            </a:p>
          </p:txBody>
        </p:sp>
        <p:sp>
          <p:nvSpPr>
            <p:cNvPr id="13" name="AutoShape 14"/>
            <p:cNvSpPr>
              <a:spLocks noChangeArrowheads="1"/>
            </p:cNvSpPr>
            <p:nvPr/>
          </p:nvSpPr>
          <p:spPr bwMode="auto">
            <a:xfrm>
              <a:off x="5603875" y="2846602"/>
              <a:ext cx="1028700" cy="990600"/>
            </a:xfrm>
            <a:prstGeom prst="flowChartMultidocument">
              <a:avLst/>
            </a:prstGeom>
            <a:solidFill>
              <a:srgbClr val="CCFFCC"/>
            </a:solidFill>
            <a:ln w="9525">
              <a:solidFill>
                <a:srgbClr val="000000"/>
              </a:solidFill>
              <a:miter lim="800000"/>
            </a:ln>
            <a:scene3d>
              <a:camera prst="orthographicFront"/>
              <a:lightRig rig="threePt" dir="t"/>
            </a:scene3d>
            <a:sp3d>
              <a:bevelT/>
            </a:sp3d>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eaLnBrk="0" hangingPunct="0">
                <a:lnSpc>
                  <a:spcPts val="1400"/>
                </a:lnSpc>
              </a:pPr>
              <a:endParaRPr lang="en-US" altLang="zh-CN" sz="900" b="1" dirty="0">
                <a:latin typeface="微软雅黑" panose="020B0503020204020204" pitchFamily="34" charset="-122"/>
                <a:ea typeface="微软雅黑" panose="020B0503020204020204" pitchFamily="34" charset="-122"/>
              </a:endParaRPr>
            </a:p>
            <a:p>
              <a:pPr algn="ctr" eaLnBrk="0" hangingPunct="0">
                <a:lnSpc>
                  <a:spcPts val="1800"/>
                </a:lnSpc>
              </a:pPr>
              <a:r>
                <a:rPr lang="zh-CN" altLang="en-US" sz="1400" b="1" dirty="0">
                  <a:latin typeface="微软雅黑" panose="020B0503020204020204" pitchFamily="34" charset="-122"/>
                  <a:ea typeface="微软雅黑" panose="020B0503020204020204" pitchFamily="34" charset="-122"/>
                </a:rPr>
                <a:t>现场</a:t>
              </a:r>
              <a:endParaRPr lang="en-US" altLang="zh-CN" sz="1400" b="1" dirty="0">
                <a:latin typeface="微软雅黑" panose="020B0503020204020204" pitchFamily="34" charset="-122"/>
                <a:ea typeface="微软雅黑" panose="020B0503020204020204" pitchFamily="34" charset="-122"/>
              </a:endParaRPr>
            </a:p>
            <a:p>
              <a:pPr algn="ctr" eaLnBrk="0" hangingPunct="0">
                <a:lnSpc>
                  <a:spcPts val="1800"/>
                </a:lnSpc>
              </a:pPr>
              <a:r>
                <a:rPr lang="zh-CN" altLang="en-US" sz="1400" b="1" dirty="0">
                  <a:latin typeface="微软雅黑" panose="020B0503020204020204" pitchFamily="34" charset="-122"/>
                  <a:ea typeface="微软雅黑" panose="020B0503020204020204" pitchFamily="34" charset="-122"/>
                </a:rPr>
                <a:t>授课</a:t>
              </a:r>
              <a:endParaRPr lang="zh-CN" altLang="en-US" sz="1400" dirty="0">
                <a:latin typeface="微软雅黑" panose="020B0503020204020204" pitchFamily="34" charset="-122"/>
                <a:ea typeface="微软雅黑" panose="020B0503020204020204" pitchFamily="34" charset="-122"/>
              </a:endParaRPr>
            </a:p>
          </p:txBody>
        </p:sp>
        <p:sp>
          <p:nvSpPr>
            <p:cNvPr id="14" name="AutoShape 15"/>
            <p:cNvSpPr>
              <a:spLocks noChangeArrowheads="1"/>
            </p:cNvSpPr>
            <p:nvPr/>
          </p:nvSpPr>
          <p:spPr bwMode="auto">
            <a:xfrm>
              <a:off x="7089775" y="2846602"/>
              <a:ext cx="1028700" cy="990600"/>
            </a:xfrm>
            <a:prstGeom prst="flowChartMultidocument">
              <a:avLst/>
            </a:prstGeom>
            <a:solidFill>
              <a:srgbClr val="CCFFCC"/>
            </a:solidFill>
            <a:ln w="9525">
              <a:solidFill>
                <a:srgbClr val="000000"/>
              </a:solidFill>
              <a:miter lim="800000"/>
            </a:ln>
            <a:scene3d>
              <a:camera prst="orthographicFront"/>
              <a:lightRig rig="threePt" dir="t"/>
            </a:scene3d>
            <a:sp3d>
              <a:bevelT/>
            </a:sp3d>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0" hangingPunct="0">
                <a:lnSpc>
                  <a:spcPts val="1800"/>
                </a:lnSpc>
              </a:pPr>
              <a:r>
                <a:rPr lang="zh-CN" altLang="en-US" sz="1400" b="1" dirty="0">
                  <a:latin typeface="微软雅黑" panose="020B0503020204020204" pitchFamily="34" charset="-122"/>
                  <a:ea typeface="微软雅黑" panose="020B0503020204020204" pitchFamily="34" charset="-122"/>
                </a:rPr>
                <a:t>跟进热线、现场指导</a:t>
              </a:r>
              <a:endParaRPr lang="zh-CN" altLang="en-US" sz="1400" dirty="0">
                <a:latin typeface="微软雅黑" panose="020B0503020204020204" pitchFamily="34" charset="-122"/>
                <a:ea typeface="微软雅黑" panose="020B0503020204020204" pitchFamily="34" charset="-122"/>
              </a:endParaRPr>
            </a:p>
          </p:txBody>
        </p:sp>
        <p:sp>
          <p:nvSpPr>
            <p:cNvPr id="15" name="AutoShape 16"/>
            <p:cNvSpPr>
              <a:spLocks noChangeArrowheads="1"/>
            </p:cNvSpPr>
            <p:nvPr/>
          </p:nvSpPr>
          <p:spPr bwMode="auto">
            <a:xfrm>
              <a:off x="3806732" y="2088403"/>
              <a:ext cx="4824412" cy="496198"/>
            </a:xfrm>
            <a:prstGeom prst="cube">
              <a:avLst>
                <a:gd name="adj" fmla="val 32435"/>
              </a:avLst>
            </a:prstGeom>
            <a:solidFill>
              <a:srgbClr val="CCFFCC"/>
            </a:solidFill>
            <a:ln w="9525">
              <a:solidFill>
                <a:srgbClr val="000000"/>
              </a:solidFill>
              <a:miter lim="800000"/>
            </a:ln>
            <a:scene3d>
              <a:camera prst="orthographicFront"/>
              <a:lightRig rig="threePt" dir="t"/>
            </a:scene3d>
            <a:sp3d/>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eaLnBrk="0" hangingPunct="0">
                <a:spcBef>
                  <a:spcPct val="50000"/>
                </a:spcBef>
              </a:pPr>
              <a:r>
                <a:rPr lang="zh-CN" altLang="en-US" sz="1400" b="1">
                  <a:latin typeface="微软雅黑" panose="020B0503020204020204" pitchFamily="34" charset="-122"/>
                  <a:ea typeface="微软雅黑" panose="020B0503020204020204" pitchFamily="34" charset="-122"/>
                </a:rPr>
                <a:t>跟进式培训与辅导</a:t>
              </a:r>
              <a:endParaRPr lang="zh-CN" altLang="en-US" sz="1400">
                <a:latin typeface="微软雅黑" panose="020B0503020204020204" pitchFamily="34" charset="-122"/>
                <a:ea typeface="微软雅黑" panose="020B0503020204020204" pitchFamily="34" charset="-122"/>
              </a:endParaRPr>
            </a:p>
          </p:txBody>
        </p:sp>
        <p:sp>
          <p:nvSpPr>
            <p:cNvPr id="16" name="Text Box 18"/>
            <p:cNvSpPr txBox="1">
              <a:spLocks noChangeArrowheads="1"/>
            </p:cNvSpPr>
            <p:nvPr/>
          </p:nvSpPr>
          <p:spPr bwMode="auto">
            <a:xfrm>
              <a:off x="3775075" y="5343619"/>
              <a:ext cx="4800600" cy="396875"/>
            </a:xfrm>
            <a:prstGeom prst="rect">
              <a:avLst/>
            </a:prstGeom>
            <a:noFill/>
            <a:ln w="9525">
              <a:noFill/>
              <a:miter lim="800000"/>
            </a:ln>
            <a:scene3d>
              <a:camera prst="orthographicFront"/>
              <a:lightRig rig="threePt" dir="t"/>
            </a:scene3d>
            <a:sp3d>
              <a:bevelT/>
            </a:sp3d>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just" eaLnBrk="0" hangingPunct="0">
                <a:spcBef>
                  <a:spcPct val="50000"/>
                </a:spcBef>
              </a:pPr>
              <a:r>
                <a:rPr lang="en-US" altLang="zh-CN" sz="1200" b="1" dirty="0">
                  <a:latin typeface="Times New Roman" panose="02020603050405020304" pitchFamily="18" charset="0"/>
                </a:rPr>
                <a:t>            Stage 1                                Stage 2                         Stage 3</a:t>
              </a:r>
              <a:endParaRPr lang="en-US" altLang="zh-CN" sz="1200" dirty="0">
                <a:ea typeface="创艺繁标宋" pitchFamily="2" charset="-122"/>
              </a:endParaRPr>
            </a:p>
          </p:txBody>
        </p:sp>
        <p:sp>
          <p:nvSpPr>
            <p:cNvPr id="17" name="Text Box 19"/>
            <p:cNvSpPr txBox="1">
              <a:spLocks noChangeArrowheads="1"/>
            </p:cNvSpPr>
            <p:nvPr/>
          </p:nvSpPr>
          <p:spPr bwMode="auto">
            <a:xfrm>
              <a:off x="3775074" y="5667375"/>
              <a:ext cx="4856069" cy="396875"/>
            </a:xfrm>
            <a:prstGeom prst="rect">
              <a:avLst/>
            </a:prstGeom>
            <a:noFill/>
            <a:ln w="9525">
              <a:noFill/>
              <a:miter lim="800000"/>
            </a:ln>
            <a:scene3d>
              <a:camera prst="orthographicFront"/>
              <a:lightRig rig="threePt" dir="t"/>
            </a:scene3d>
            <a:sp3d>
              <a:bevelT/>
            </a:sp3d>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just" eaLnBrk="0" hangingPunct="0">
                <a:spcBef>
                  <a:spcPct val="50000"/>
                </a:spcBef>
              </a:pPr>
              <a:r>
                <a:rPr lang="zh-CN" altLang="en-US" sz="1200" b="1" dirty="0">
                  <a:solidFill>
                    <a:srgbClr val="FF0000"/>
                  </a:solidFill>
                  <a:latin typeface="Times New Roman" panose="02020603050405020304" pitchFamily="18" charset="0"/>
                </a:rPr>
                <a:t>         我该做什么                       我该如何做              我改进得如何 </a:t>
              </a:r>
              <a:endParaRPr lang="zh-CN" altLang="en-US" sz="1200" dirty="0">
                <a:solidFill>
                  <a:srgbClr val="FF0000"/>
                </a:solidFill>
                <a:ea typeface="创艺繁标宋" pitchFamily="2" charset="-122"/>
              </a:endParaRPr>
            </a:p>
          </p:txBody>
        </p:sp>
        <p:sp>
          <p:nvSpPr>
            <p:cNvPr id="18" name="Rectangle 20"/>
            <p:cNvSpPr>
              <a:spLocks noChangeArrowheads="1"/>
            </p:cNvSpPr>
            <p:nvPr/>
          </p:nvSpPr>
          <p:spPr bwMode="auto">
            <a:xfrm>
              <a:off x="3816350" y="5370513"/>
              <a:ext cx="4643438" cy="593725"/>
            </a:xfrm>
            <a:prstGeom prst="rect">
              <a:avLst/>
            </a:prstGeom>
            <a:noFill/>
            <a:ln w="9525">
              <a:solidFill>
                <a:srgbClr val="000000"/>
              </a:solidFill>
              <a:miter lim="800000"/>
            </a:ln>
            <a:scene3d>
              <a:camera prst="orthographicFront"/>
              <a:lightRig rig="threePt" dir="t"/>
            </a:scene3d>
            <a:sp3d>
              <a:bevelT/>
            </a:sp3d>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19" name="Text Box 21"/>
            <p:cNvSpPr txBox="1">
              <a:spLocks noChangeArrowheads="1"/>
            </p:cNvSpPr>
            <p:nvPr/>
          </p:nvSpPr>
          <p:spPr bwMode="auto">
            <a:xfrm>
              <a:off x="4067175" y="4095965"/>
              <a:ext cx="850900" cy="611187"/>
            </a:xfrm>
            <a:prstGeom prst="rect">
              <a:avLst/>
            </a:prstGeom>
            <a:noFill/>
            <a:ln w="9525">
              <a:solidFill>
                <a:srgbClr val="000000"/>
              </a:solidFill>
              <a:miter lim="800000"/>
            </a:ln>
            <a:scene3d>
              <a:camera prst="orthographicFront"/>
              <a:lightRig rig="threePt" dir="t"/>
            </a:scene3d>
            <a:sp3d>
              <a:bevelT/>
            </a:sp3d>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eaLnBrk="0" hangingPunct="0">
                <a:lnSpc>
                  <a:spcPts val="2000"/>
                </a:lnSpc>
              </a:pPr>
              <a:r>
                <a:rPr lang="zh-CN" altLang="en-US" sz="1400" dirty="0">
                  <a:latin typeface="微软雅黑" panose="020B0503020204020204" pitchFamily="34" charset="-122"/>
                  <a:ea typeface="微软雅黑" panose="020B0503020204020204" pitchFamily="34" charset="-122"/>
                </a:rPr>
                <a:t>理清</a:t>
              </a:r>
              <a:endParaRPr lang="zh-CN" altLang="en-US" sz="1400" dirty="0">
                <a:latin typeface="微软雅黑" panose="020B0503020204020204" pitchFamily="34" charset="-122"/>
                <a:ea typeface="微软雅黑" panose="020B0503020204020204" pitchFamily="34" charset="-122"/>
              </a:endParaRPr>
            </a:p>
            <a:p>
              <a:pPr algn="ctr" eaLnBrk="0" hangingPunct="0">
                <a:lnSpc>
                  <a:spcPts val="2000"/>
                </a:lnSpc>
              </a:pPr>
              <a:r>
                <a:rPr lang="zh-CN" altLang="en-US" sz="1400" dirty="0">
                  <a:latin typeface="微软雅黑" panose="020B0503020204020204" pitchFamily="34" charset="-122"/>
                  <a:ea typeface="微软雅黑" panose="020B0503020204020204" pitchFamily="34" charset="-122"/>
                </a:rPr>
                <a:t>问题</a:t>
              </a:r>
              <a:endParaRPr lang="zh-CN" altLang="en-US" sz="1400" dirty="0">
                <a:latin typeface="微软雅黑" panose="020B0503020204020204" pitchFamily="34" charset="-122"/>
                <a:ea typeface="微软雅黑" panose="020B0503020204020204" pitchFamily="34" charset="-122"/>
              </a:endParaRPr>
            </a:p>
          </p:txBody>
        </p:sp>
        <p:sp>
          <p:nvSpPr>
            <p:cNvPr id="20" name="Text Box 22"/>
            <p:cNvSpPr txBox="1">
              <a:spLocks noChangeArrowheads="1"/>
            </p:cNvSpPr>
            <p:nvPr/>
          </p:nvSpPr>
          <p:spPr bwMode="auto">
            <a:xfrm>
              <a:off x="5603875" y="4095965"/>
              <a:ext cx="1028700" cy="611187"/>
            </a:xfrm>
            <a:prstGeom prst="rect">
              <a:avLst/>
            </a:prstGeom>
            <a:noFill/>
            <a:ln w="9525">
              <a:solidFill>
                <a:srgbClr val="000000"/>
              </a:solidFill>
              <a:miter lim="800000"/>
            </a:ln>
            <a:scene3d>
              <a:camera prst="orthographicFront"/>
              <a:lightRig rig="threePt" dir="t"/>
            </a:scene3d>
            <a:sp3d>
              <a:bevelT/>
            </a:sp3d>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eaLnBrk="0" hangingPunct="0">
                <a:lnSpc>
                  <a:spcPts val="2000"/>
                </a:lnSpc>
              </a:pPr>
              <a:r>
                <a:rPr lang="zh-CN" altLang="en-US" sz="1400" dirty="0">
                  <a:latin typeface="微软雅黑" panose="020B0503020204020204" pitchFamily="34" charset="-122"/>
                  <a:ea typeface="微软雅黑" panose="020B0503020204020204" pitchFamily="34" charset="-122"/>
                </a:rPr>
                <a:t>原理与方法学习</a:t>
              </a:r>
              <a:endParaRPr lang="zh-CN" altLang="en-US" sz="1400" dirty="0">
                <a:latin typeface="微软雅黑" panose="020B0503020204020204" pitchFamily="34" charset="-122"/>
                <a:ea typeface="微软雅黑" panose="020B0503020204020204" pitchFamily="34" charset="-122"/>
              </a:endParaRPr>
            </a:p>
          </p:txBody>
        </p:sp>
        <p:sp>
          <p:nvSpPr>
            <p:cNvPr id="21" name="Text Box 23"/>
            <p:cNvSpPr txBox="1">
              <a:spLocks noChangeArrowheads="1"/>
            </p:cNvSpPr>
            <p:nvPr/>
          </p:nvSpPr>
          <p:spPr bwMode="auto">
            <a:xfrm>
              <a:off x="7089775" y="4095965"/>
              <a:ext cx="1028700" cy="611187"/>
            </a:xfrm>
            <a:prstGeom prst="rect">
              <a:avLst/>
            </a:prstGeom>
            <a:noFill/>
            <a:ln w="9525">
              <a:solidFill>
                <a:srgbClr val="000000"/>
              </a:solidFill>
              <a:miter lim="800000"/>
            </a:ln>
            <a:scene3d>
              <a:camera prst="orthographicFront"/>
              <a:lightRig rig="threePt" dir="t"/>
            </a:scene3d>
            <a:sp3d>
              <a:bevelT/>
            </a:sp3d>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eaLnBrk="0" hangingPunct="0">
                <a:lnSpc>
                  <a:spcPts val="2000"/>
                </a:lnSpc>
              </a:pPr>
              <a:r>
                <a:rPr lang="zh-CN" altLang="en-US" sz="1400" dirty="0">
                  <a:latin typeface="微软雅黑" panose="020B0503020204020204" pitchFamily="34" charset="-122"/>
                  <a:ea typeface="微软雅黑" panose="020B0503020204020204" pitchFamily="34" charset="-122"/>
                </a:rPr>
                <a:t>知识转化</a:t>
              </a:r>
              <a:endParaRPr lang="en-US" altLang="zh-CN" sz="1400" dirty="0">
                <a:latin typeface="微软雅黑" panose="020B0503020204020204" pitchFamily="34" charset="-122"/>
                <a:ea typeface="微软雅黑" panose="020B0503020204020204" pitchFamily="34" charset="-122"/>
              </a:endParaRPr>
            </a:p>
            <a:p>
              <a:pPr algn="ctr" eaLnBrk="0" hangingPunct="0">
                <a:lnSpc>
                  <a:spcPts val="2000"/>
                </a:lnSpc>
              </a:pPr>
              <a:r>
                <a:rPr lang="zh-CN" altLang="en-US" sz="1400" dirty="0">
                  <a:latin typeface="微软雅黑" panose="020B0503020204020204" pitchFamily="34" charset="-122"/>
                  <a:ea typeface="微软雅黑" panose="020B0503020204020204" pitchFamily="34" charset="-122"/>
                </a:rPr>
                <a:t>成果落地</a:t>
              </a:r>
              <a:endParaRPr lang="zh-CN" altLang="en-US" sz="1400" dirty="0">
                <a:latin typeface="微软雅黑" panose="020B0503020204020204" pitchFamily="34" charset="-122"/>
                <a:ea typeface="微软雅黑" panose="020B0503020204020204" pitchFamily="34" charset="-122"/>
              </a:endParaRPr>
            </a:p>
          </p:txBody>
        </p:sp>
        <p:sp>
          <p:nvSpPr>
            <p:cNvPr id="22" name="未知"/>
            <p:cNvSpPr/>
            <p:nvPr/>
          </p:nvSpPr>
          <p:spPr bwMode="auto">
            <a:xfrm>
              <a:off x="6939528" y="3028615"/>
              <a:ext cx="1034295" cy="708016"/>
            </a:xfrm>
            <a:custGeom>
              <a:avLst/>
              <a:gdLst>
                <a:gd name="T0" fmla="*/ 0 w 1980"/>
                <a:gd name="T1" fmla="*/ 2147483647 h 1404"/>
                <a:gd name="T2" fmla="*/ 2147483647 w 1980"/>
                <a:gd name="T3" fmla="*/ 2147483647 h 1404"/>
                <a:gd name="T4" fmla="*/ 2147483647 w 1980"/>
                <a:gd name="T5" fmla="*/ 0 h 1404"/>
                <a:gd name="T6" fmla="*/ 0 60000 65536"/>
                <a:gd name="T7" fmla="*/ 0 60000 65536"/>
                <a:gd name="T8" fmla="*/ 0 60000 65536"/>
                <a:gd name="T9" fmla="*/ 0 w 1980"/>
                <a:gd name="T10" fmla="*/ 0 h 1404"/>
                <a:gd name="T11" fmla="*/ 1980 w 1980"/>
                <a:gd name="T12" fmla="*/ 1404 h 1404"/>
              </a:gdLst>
              <a:ahLst/>
              <a:cxnLst>
                <a:cxn ang="T6">
                  <a:pos x="T0" y="T1"/>
                </a:cxn>
                <a:cxn ang="T7">
                  <a:pos x="T2" y="T3"/>
                </a:cxn>
                <a:cxn ang="T8">
                  <a:pos x="T4" y="T5"/>
                </a:cxn>
              </a:cxnLst>
              <a:rect l="T9" t="T10" r="T11" b="T12"/>
              <a:pathLst>
                <a:path w="1980" h="1404">
                  <a:moveTo>
                    <a:pt x="0" y="1404"/>
                  </a:moveTo>
                  <a:cubicBezTo>
                    <a:pt x="195" y="1053"/>
                    <a:pt x="390" y="702"/>
                    <a:pt x="720" y="468"/>
                  </a:cubicBezTo>
                  <a:cubicBezTo>
                    <a:pt x="1050" y="234"/>
                    <a:pt x="1770" y="52"/>
                    <a:pt x="1980" y="0"/>
                  </a:cubicBezTo>
                </a:path>
              </a:pathLst>
            </a:custGeom>
            <a:noFill/>
            <a:ln w="44450">
              <a:solidFill>
                <a:srgbClr val="FF0000"/>
              </a:solidFill>
              <a:round/>
              <a:tailEnd type="arrow" w="med" len="med"/>
            </a:ln>
            <a:scene3d>
              <a:camera prst="orthographicFront"/>
              <a:lightRig rig="threePt" dir="t"/>
            </a:scene3d>
            <a:sp3d>
              <a:bevelT/>
            </a:sp3d>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dirty="0"/>
            </a:p>
          </p:txBody>
        </p:sp>
      </p:grpSp>
      <p:sp>
        <p:nvSpPr>
          <p:cNvPr id="90" name="TextBox 89"/>
          <p:cNvSpPr txBox="1"/>
          <p:nvPr/>
        </p:nvSpPr>
        <p:spPr>
          <a:xfrm>
            <a:off x="890927" y="2350989"/>
            <a:ext cx="5631543" cy="3949864"/>
          </a:xfrm>
          <a:prstGeom prst="rect">
            <a:avLst/>
          </a:prstGeom>
          <a:noFill/>
        </p:spPr>
        <p:txBody>
          <a:bodyPr wrap="square" rtlCol="0">
            <a:spAutoFit/>
          </a:bodyPr>
          <a:lstStyle/>
          <a:p>
            <a:pPr marL="342900" lvl="0" indent="-342900">
              <a:lnSpc>
                <a:spcPts val="2800"/>
              </a:lnSpc>
              <a:spcBef>
                <a:spcPts val="1200"/>
              </a:spcBef>
              <a:buFont typeface="+mj-lt"/>
              <a:buAutoNum type="arabicPeriod"/>
            </a:pPr>
            <a:r>
              <a:rPr lang="zh-CN" altLang="zh-CN" b="1" dirty="0">
                <a:latin typeface="微软雅黑" panose="020B0503020204020204" pitchFamily="34" charset="-122"/>
                <a:ea typeface="微软雅黑" panose="020B0503020204020204" pitchFamily="34" charset="-122"/>
              </a:rPr>
              <a:t>深入调研（</a:t>
            </a:r>
            <a:r>
              <a:rPr lang="en-US" altLang="zh-CN" b="1" dirty="0">
                <a:latin typeface="微软雅黑" panose="020B0503020204020204" pitchFamily="34" charset="-122"/>
                <a:ea typeface="微软雅黑" panose="020B0503020204020204" pitchFamily="34" charset="-122"/>
              </a:rPr>
              <a:t>2-3D</a:t>
            </a:r>
            <a:r>
              <a:rPr lang="zh-CN" altLang="zh-CN" b="1" dirty="0">
                <a:latin typeface="微软雅黑" panose="020B0503020204020204" pitchFamily="34" charset="-122"/>
                <a:ea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生产现场观察、人员访谈、数据和资料分析</a:t>
            </a:r>
            <a:endParaRPr lang="zh-CN" altLang="zh-CN" sz="1600" dirty="0">
              <a:latin typeface="微软雅黑" panose="020B0503020204020204" pitchFamily="34" charset="-122"/>
              <a:ea typeface="微软雅黑" panose="020B0503020204020204" pitchFamily="34" charset="-122"/>
            </a:endParaRPr>
          </a:p>
          <a:p>
            <a:pPr marL="342900" lvl="0" indent="-342900">
              <a:lnSpc>
                <a:spcPts val="2800"/>
              </a:lnSpc>
              <a:spcBef>
                <a:spcPts val="1200"/>
              </a:spcBef>
              <a:buFont typeface="+mj-lt"/>
              <a:buAutoNum type="arabicPeriod"/>
            </a:pPr>
            <a:r>
              <a:rPr lang="zh-CN" altLang="zh-CN" b="1" dirty="0">
                <a:latin typeface="微软雅黑" panose="020B0503020204020204" pitchFamily="34" charset="-122"/>
                <a:ea typeface="微软雅黑" panose="020B0503020204020204" pitchFamily="34" charset="-122"/>
              </a:rPr>
              <a:t>课程培训</a:t>
            </a:r>
            <a:r>
              <a:rPr lang="en-US" altLang="zh-CN" b="1" dirty="0">
                <a:latin typeface="微软雅黑" panose="020B0503020204020204" pitchFamily="34" charset="-122"/>
                <a:ea typeface="微软雅黑" panose="020B0503020204020204" pitchFamily="34" charset="-122"/>
              </a:rPr>
              <a:t>(4-6D)</a:t>
            </a:r>
            <a:r>
              <a:rPr lang="zh-CN" altLang="zh-CN"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TPM</a:t>
            </a:r>
            <a:r>
              <a:rPr lang="zh-CN" altLang="zh-CN" sz="1600" dirty="0">
                <a:latin typeface="微软雅黑" panose="020B0503020204020204" pitchFamily="34" charset="-122"/>
                <a:ea typeface="微软雅黑" panose="020B0503020204020204" pitchFamily="34" charset="-122"/>
              </a:rPr>
              <a:t>内涵、问题分析、</a:t>
            </a:r>
            <a:r>
              <a:rPr lang="en-US" altLang="zh-CN" sz="1600" dirty="0">
                <a:latin typeface="微软雅黑" panose="020B0503020204020204" pitchFamily="34" charset="-122"/>
                <a:ea typeface="微软雅黑" panose="020B0503020204020204" pitchFamily="34" charset="-122"/>
              </a:rPr>
              <a:t>TPM</a:t>
            </a:r>
            <a:r>
              <a:rPr lang="zh-CN" altLang="zh-CN" sz="1600" dirty="0">
                <a:latin typeface="微软雅黑" panose="020B0503020204020204" pitchFamily="34" charset="-122"/>
                <a:ea typeface="微软雅黑" panose="020B0503020204020204" pitchFamily="34" charset="-122"/>
              </a:rPr>
              <a:t>推行制度建设、核心设备</a:t>
            </a:r>
            <a:r>
              <a:rPr lang="en-US" altLang="zh-CN" sz="1600" dirty="0">
                <a:latin typeface="微软雅黑" panose="020B0503020204020204" pitchFamily="34" charset="-122"/>
                <a:ea typeface="微软雅黑" panose="020B0503020204020204" pitchFamily="34" charset="-122"/>
              </a:rPr>
              <a:t>OEE</a:t>
            </a:r>
            <a:r>
              <a:rPr lang="zh-CN" altLang="zh-CN" sz="1600" dirty="0">
                <a:latin typeface="微软雅黑" panose="020B0503020204020204" pitchFamily="34" charset="-122"/>
                <a:ea typeface="微软雅黑" panose="020B0503020204020204" pitchFamily="34" charset="-122"/>
              </a:rPr>
              <a:t>分析、核心设备清扫和维护标准设计、</a:t>
            </a:r>
            <a:r>
              <a:rPr lang="en-US" altLang="zh-CN" sz="1600" dirty="0">
                <a:latin typeface="微软雅黑" panose="020B0503020204020204" pitchFamily="34" charset="-122"/>
                <a:ea typeface="微软雅黑" panose="020B0503020204020204" pitchFamily="34" charset="-122"/>
              </a:rPr>
              <a:t>TPM</a:t>
            </a:r>
            <a:r>
              <a:rPr lang="zh-CN" altLang="zh-CN" sz="1600" dirty="0">
                <a:latin typeface="微软雅黑" panose="020B0503020204020204" pitchFamily="34" charset="-122"/>
                <a:ea typeface="微软雅黑" panose="020B0503020204020204" pitchFamily="34" charset="-122"/>
              </a:rPr>
              <a:t>自主保全活动实务操作方法、自主保养临时基准书修改</a:t>
            </a:r>
            <a:endParaRPr lang="zh-CN" altLang="zh-CN" sz="1600" dirty="0">
              <a:latin typeface="微软雅黑" panose="020B0503020204020204" pitchFamily="34" charset="-122"/>
              <a:ea typeface="微软雅黑" panose="020B0503020204020204" pitchFamily="34" charset="-122"/>
            </a:endParaRPr>
          </a:p>
          <a:p>
            <a:pPr marL="342900" lvl="0" indent="-342900">
              <a:lnSpc>
                <a:spcPts val="2800"/>
              </a:lnSpc>
              <a:spcBef>
                <a:spcPts val="1200"/>
              </a:spcBef>
              <a:buFont typeface="+mj-lt"/>
              <a:buAutoNum type="arabicPeriod"/>
            </a:pPr>
            <a:r>
              <a:rPr lang="zh-CN" altLang="zh-CN" b="1" dirty="0">
                <a:latin typeface="微软雅黑" panose="020B0503020204020204" pitchFamily="34" charset="-122"/>
                <a:ea typeface="微软雅黑" panose="020B0503020204020204" pitchFamily="34" charset="-122"/>
              </a:rPr>
              <a:t>现场辅导及翻转课堂（周期</a:t>
            </a:r>
            <a:r>
              <a:rPr lang="en-US" altLang="zh-CN" b="1" dirty="0">
                <a:latin typeface="微软雅黑" panose="020B0503020204020204" pitchFamily="34" charset="-122"/>
                <a:ea typeface="微软雅黑" panose="020B0503020204020204" pitchFamily="34" charset="-122"/>
              </a:rPr>
              <a:t>2</a:t>
            </a:r>
            <a:r>
              <a:rPr lang="zh-CN" altLang="zh-CN" b="1" dirty="0">
                <a:latin typeface="微软雅黑" panose="020B0503020204020204" pitchFamily="34" charset="-122"/>
                <a:ea typeface="微软雅黑" panose="020B0503020204020204" pitchFamily="34" charset="-122"/>
              </a:rPr>
              <a:t>个月）</a:t>
            </a:r>
            <a:r>
              <a:rPr lang="zh-CN" altLang="zh-CN"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改善样本区的改善实践：辅导样板区</a:t>
            </a:r>
            <a:r>
              <a:rPr lang="en-US" altLang="zh-CN" sz="1600" dirty="0">
                <a:latin typeface="微软雅黑" panose="020B0503020204020204" pitchFamily="34" charset="-122"/>
                <a:ea typeface="微软雅黑" panose="020B0503020204020204" pitchFamily="34" charset="-122"/>
              </a:rPr>
              <a:t>OEE</a:t>
            </a:r>
            <a:r>
              <a:rPr lang="zh-CN" altLang="zh-CN" sz="1600" dirty="0">
                <a:latin typeface="微软雅黑" panose="020B0503020204020204" pitchFamily="34" charset="-122"/>
                <a:ea typeface="微软雅黑" panose="020B0503020204020204" pitchFamily="34" charset="-122"/>
              </a:rPr>
              <a:t>问题分析、设备可视化优化、日常清扫辅导与评价、生产现场人员辅导、提案活动推进等，以及在线的问题探讨与指导、知识点和操作方法巩固</a:t>
            </a:r>
            <a:endParaRPr lang="zh-CN" altLang="zh-CN" sz="1600" dirty="0">
              <a:latin typeface="微软雅黑" panose="020B0503020204020204" pitchFamily="34" charset="-122"/>
              <a:ea typeface="微软雅黑" panose="020B0503020204020204" pitchFamily="34" charset="-122"/>
            </a:endParaRPr>
          </a:p>
        </p:txBody>
      </p:sp>
      <p:sp>
        <p:nvSpPr>
          <p:cNvPr id="91" name="文本框 2"/>
          <p:cNvSpPr txBox="1"/>
          <p:nvPr/>
        </p:nvSpPr>
        <p:spPr>
          <a:xfrm>
            <a:off x="965204" y="557147"/>
            <a:ext cx="4895892" cy="461665"/>
          </a:xfrm>
          <a:prstGeom prst="rect">
            <a:avLst/>
          </a:prstGeom>
          <a:noFill/>
        </p:spPr>
        <p:txBody>
          <a:bodyPr wrap="none" rtlCol="0">
            <a:spAutoFit/>
          </a:bodyPr>
          <a:lstStyle/>
          <a:p>
            <a:r>
              <a:rPr lang="en-US" altLang="zh-CN" sz="2400" b="1" dirty="0">
                <a:solidFill>
                  <a:srgbClr val="806D3E"/>
                </a:solidFill>
                <a:latin typeface="微软雅黑" panose="020B0503020204020204" pitchFamily="34" charset="-122"/>
                <a:ea typeface="微软雅黑" panose="020B0503020204020204" pitchFamily="34" charset="-122"/>
              </a:rPr>
              <a:t>TPM</a:t>
            </a:r>
            <a:r>
              <a:rPr lang="zh-CN" altLang="zh-CN" sz="2400" b="1" dirty="0">
                <a:solidFill>
                  <a:srgbClr val="806D3E"/>
                </a:solidFill>
                <a:latin typeface="微软雅黑" panose="020B0503020204020204" pitchFamily="34" charset="-122"/>
                <a:ea typeface="微软雅黑" panose="020B0503020204020204" pitchFamily="34" charset="-122"/>
              </a:rPr>
              <a:t>实施中的问题分析与改善项目</a:t>
            </a:r>
            <a:endParaRPr lang="zh-CN" altLang="en-US" sz="2400" b="1" dirty="0">
              <a:solidFill>
                <a:srgbClr val="806D3E"/>
              </a:solidFill>
              <a:latin typeface="微软雅黑" panose="020B0503020204020204" pitchFamily="34" charset="-122"/>
              <a:ea typeface="微软雅黑" panose="020B0503020204020204" pitchFamily="34" charset="-122"/>
            </a:endParaRPr>
          </a:p>
        </p:txBody>
      </p:sp>
      <p:sp>
        <p:nvSpPr>
          <p:cNvPr id="4102" name="Rectangle 6"/>
          <p:cNvSpPr>
            <a:spLocks noChangeArrowheads="1"/>
          </p:cNvSpPr>
          <p:nvPr/>
        </p:nvSpPr>
        <p:spPr bwMode="auto">
          <a:xfrm>
            <a:off x="1001484" y="1161568"/>
            <a:ext cx="10668002" cy="775662"/>
          </a:xfrm>
          <a:prstGeom prst="rect">
            <a:avLst/>
          </a:prstGeom>
          <a:noFill/>
          <a:ln w="9525">
            <a:noFill/>
            <a:miter lim="800000"/>
          </a:ln>
          <a:effectLst/>
        </p:spPr>
        <p:txBody>
          <a:bodyPr vert="horz" wrap="square" lIns="91440" tIns="45720" rIns="91440" bIns="45720" numCol="1" anchor="ctr" anchorCtr="0" compatLnSpc="1">
            <a:spAutoFit/>
          </a:bodyPr>
          <a:lstStyle/>
          <a:p>
            <a:pPr lvl="0" indent="449580" fontAlgn="base">
              <a:lnSpc>
                <a:spcPts val="2800"/>
              </a:lnSpc>
              <a:spcBef>
                <a:spcPct val="0"/>
              </a:spcBef>
              <a:spcAft>
                <a:spcPct val="0"/>
              </a:spcAft>
            </a:pPr>
            <a:r>
              <a:rPr lang="zh-CN" altLang="en-US" b="1" dirty="0">
                <a:latin typeface="微软雅黑" panose="020B0503020204020204" pitchFamily="34" charset="-122"/>
                <a:ea typeface="微软雅黑" panose="020B0503020204020204" pitchFamily="34" charset="-122"/>
              </a:rPr>
              <a:t>将利润指标转化为</a:t>
            </a:r>
            <a:r>
              <a:rPr lang="en-US" altLang="zh-CN" b="1" dirty="0">
                <a:latin typeface="微软雅黑" panose="020B0503020204020204" pitchFamily="34" charset="-122"/>
                <a:ea typeface="微软雅黑" panose="020B0503020204020204" pitchFamily="34" charset="-122"/>
              </a:rPr>
              <a:t>TPM</a:t>
            </a:r>
            <a:r>
              <a:rPr lang="zh-CN" altLang="en-US" b="1" dirty="0">
                <a:latin typeface="微软雅黑" panose="020B0503020204020204" pitchFamily="34" charset="-122"/>
                <a:ea typeface="微软雅黑" panose="020B0503020204020204" pitchFamily="34" charset="-122"/>
              </a:rPr>
              <a:t>改善问题，通过课堂培训、改善方案共创、现场指导相互结合，选定典型设备进行重点浪费和问题操作改进实践，达成显性化的设备效率提升成果。</a:t>
            </a:r>
            <a:endParaRPr lang="zh-CN" altLang="en-US" b="1"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8178801" y="4924398"/>
            <a:ext cx="3026227" cy="1747537"/>
          </a:xfrm>
          <a:prstGeom prst="rect">
            <a:avLst/>
          </a:prstGeom>
          <a:solidFill>
            <a:srgbClr val="DEDEDE"/>
          </a:solidFill>
          <a:ln w="9525">
            <a:noFill/>
            <a:miter lim="800000"/>
          </a:ln>
          <a:effectLst>
            <a:outerShdw dist="35921" dir="2700000" algn="ctr" rotWithShape="0">
              <a:srgbClr val="808080"/>
            </a:outerShdw>
          </a:effectLst>
          <a:scene3d>
            <a:camera prst="orthographicFront"/>
            <a:lightRig rig="threePt" dir="t"/>
          </a:scene3d>
          <a:sp3d>
            <a:bevelT/>
          </a:sp3d>
        </p:spPr>
        <p:txBody>
          <a:bodyPr vert="horz" wrap="square" lIns="91440" tIns="45720" rIns="91440" bIns="45720" numCol="1" anchor="t" anchorCtr="0" compatLnSpc="1"/>
          <a:lstStyle/>
          <a:p>
            <a:endParaRPr lang="zh-CN" altLang="en-US"/>
          </a:p>
        </p:txBody>
      </p:sp>
      <p:sp>
        <p:nvSpPr>
          <p:cNvPr id="2" name="文本框 2"/>
          <p:cNvSpPr txBox="1"/>
          <p:nvPr/>
        </p:nvSpPr>
        <p:spPr>
          <a:xfrm>
            <a:off x="965204" y="557147"/>
            <a:ext cx="2954655" cy="461665"/>
          </a:xfrm>
          <a:prstGeom prst="rect">
            <a:avLst/>
          </a:prstGeom>
          <a:noFill/>
        </p:spPr>
        <p:txBody>
          <a:bodyPr wrap="none" rtlCol="0">
            <a:spAutoFit/>
          </a:bodyPr>
          <a:lstStyle/>
          <a:p>
            <a:r>
              <a:rPr lang="zh-CN" altLang="zh-CN" sz="2400" b="1" dirty="0">
                <a:solidFill>
                  <a:srgbClr val="806D3E"/>
                </a:solidFill>
                <a:latin typeface="微软雅黑" panose="020B0503020204020204" pitchFamily="34" charset="-122"/>
                <a:ea typeface="微软雅黑" panose="020B0503020204020204" pitchFamily="34" charset="-122"/>
              </a:rPr>
              <a:t>创新绩效促进工作坊</a:t>
            </a:r>
            <a:endParaRPr lang="zh-CN" altLang="en-US" sz="2400" b="1" dirty="0">
              <a:solidFill>
                <a:srgbClr val="806D3E"/>
              </a:solidFill>
              <a:latin typeface="微软雅黑" panose="020B0503020204020204" pitchFamily="34" charset="-122"/>
              <a:ea typeface="微软雅黑" panose="020B0503020204020204" pitchFamily="34" charset="-122"/>
            </a:endParaRPr>
          </a:p>
        </p:txBody>
      </p:sp>
      <p:pic>
        <p:nvPicPr>
          <p:cNvPr id="4" name="图片 3" descr="QQ图片20150128151123.jpg"/>
          <p:cNvPicPr/>
          <p:nvPr/>
        </p:nvPicPr>
        <p:blipFill>
          <a:blip r:embed="rId1" cstate="print"/>
          <a:stretch>
            <a:fillRect/>
          </a:stretch>
        </p:blipFill>
        <p:spPr>
          <a:xfrm>
            <a:off x="8752114" y="4725442"/>
            <a:ext cx="2423885" cy="1712686"/>
          </a:xfrm>
          <a:prstGeom prst="rect">
            <a:avLst/>
          </a:prstGeom>
          <a:effectLst>
            <a:outerShdw blurRad="50800" dist="38100" dir="2700000" algn="tl" rotWithShape="0">
              <a:prstClr val="black">
                <a:alpha val="40000"/>
              </a:prstClr>
            </a:outerShdw>
          </a:effectLst>
          <a:scene3d>
            <a:camera prst="perspectiveContrastingLeftFacing"/>
            <a:lightRig rig="threePt" dir="t"/>
          </a:scene3d>
          <a:sp3d>
            <a:bevelT/>
          </a:sp3d>
        </p:spPr>
      </p:pic>
      <p:pic>
        <p:nvPicPr>
          <p:cNvPr id="3" name="图片 2" descr="QQ图片20150128151052.jpg"/>
          <p:cNvPicPr/>
          <p:nvPr/>
        </p:nvPicPr>
        <p:blipFill>
          <a:blip r:embed="rId2" cstate="print"/>
          <a:srcRect r="12308"/>
          <a:stretch>
            <a:fillRect/>
          </a:stretch>
        </p:blipFill>
        <p:spPr>
          <a:xfrm rot="319254">
            <a:off x="8258702" y="4539267"/>
            <a:ext cx="2165653" cy="1942177"/>
          </a:xfrm>
          <a:prstGeom prst="rect">
            <a:avLst/>
          </a:prstGeom>
          <a:effectLst>
            <a:outerShdw blurRad="50800" dist="38100" dir="2700000" algn="tl" rotWithShape="0">
              <a:prstClr val="black">
                <a:alpha val="40000"/>
              </a:prstClr>
            </a:outerShdw>
          </a:effectLst>
          <a:scene3d>
            <a:camera prst="isometricOffAxis2Left"/>
            <a:lightRig rig="threePt" dir="t"/>
          </a:scene3d>
          <a:sp3d>
            <a:bevelT/>
          </a:sp3d>
        </p:spPr>
      </p:pic>
      <p:graphicFrame>
        <p:nvGraphicFramePr>
          <p:cNvPr id="6" name="图示 5"/>
          <p:cNvGraphicFramePr/>
          <p:nvPr/>
        </p:nvGraphicFramePr>
        <p:xfrm>
          <a:off x="6280602" y="186064"/>
          <a:ext cx="6223455" cy="4539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016001" y="1988892"/>
            <a:ext cx="6366932" cy="2878801"/>
          </a:xfrm>
          <a:prstGeom prst="rect">
            <a:avLst/>
          </a:prstGeom>
          <a:noFill/>
        </p:spPr>
        <p:txBody>
          <a:bodyPr wrap="square" rtlCol="0">
            <a:spAutoFit/>
          </a:bodyPr>
          <a:lstStyle/>
          <a:p>
            <a:pPr marL="342900" lvl="0" indent="-342900">
              <a:lnSpc>
                <a:spcPts val="2800"/>
              </a:lnSpc>
              <a:spcBef>
                <a:spcPts val="1200"/>
              </a:spcBef>
              <a:buFont typeface="+mj-lt"/>
              <a:buAutoNum type="arabicPeriod"/>
            </a:pPr>
            <a:r>
              <a:rPr lang="zh-CN" altLang="zh-CN" b="1" dirty="0">
                <a:latin typeface="微软雅黑" panose="020B0503020204020204" pitchFamily="34" charset="-122"/>
                <a:ea typeface="微软雅黑" panose="020B0503020204020204" pitchFamily="34" charset="-122"/>
              </a:rPr>
              <a:t>调研</a:t>
            </a:r>
            <a:r>
              <a:rPr lang="zh-CN" altLang="en-US" b="1" dirty="0">
                <a:latin typeface="微软雅黑" panose="020B0503020204020204" pitchFamily="34" charset="-122"/>
                <a:ea typeface="微软雅黑" panose="020B0503020204020204" pitchFamily="34" charset="-122"/>
              </a:rPr>
              <a:t>（</a:t>
            </a:r>
            <a:r>
              <a:rPr lang="en-US" altLang="zh-CN" b="1" dirty="0">
                <a:latin typeface="微软雅黑" panose="020B0503020204020204" pitchFamily="34" charset="-122"/>
                <a:ea typeface="微软雅黑" panose="020B0503020204020204" pitchFamily="34" charset="-122"/>
              </a:rPr>
              <a:t>1-2D</a:t>
            </a:r>
            <a:r>
              <a:rPr lang="zh-CN" altLang="en-US" b="1" dirty="0">
                <a:latin typeface="微软雅黑" panose="020B0503020204020204" pitchFamily="34" charset="-122"/>
                <a:ea typeface="微软雅黑" panose="020B0503020204020204" pitchFamily="34" charset="-122"/>
              </a:rPr>
              <a:t>）</a:t>
            </a:r>
            <a:r>
              <a:rPr lang="zh-CN" altLang="zh-CN" b="1"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创新需求及背景的搜集、分析</a:t>
            </a:r>
            <a:endParaRPr lang="zh-CN" altLang="zh-CN" sz="1600" dirty="0">
              <a:latin typeface="微软雅黑" panose="020B0503020204020204" pitchFamily="34" charset="-122"/>
              <a:ea typeface="微软雅黑" panose="020B0503020204020204" pitchFamily="34" charset="-122"/>
            </a:endParaRPr>
          </a:p>
          <a:p>
            <a:pPr marL="342900" lvl="0" indent="-342900">
              <a:lnSpc>
                <a:spcPts val="2800"/>
              </a:lnSpc>
              <a:spcBef>
                <a:spcPts val="1200"/>
              </a:spcBef>
              <a:buFont typeface="+mj-lt"/>
              <a:buAutoNum type="arabicPeriod"/>
            </a:pPr>
            <a:r>
              <a:rPr lang="zh-CN" altLang="zh-CN" b="1" dirty="0">
                <a:latin typeface="微软雅黑" panose="020B0503020204020204" pitchFamily="34" charset="-122"/>
                <a:ea typeface="微软雅黑" panose="020B0503020204020204" pitchFamily="34" charset="-122"/>
              </a:rPr>
              <a:t>集中授课</a:t>
            </a:r>
            <a:r>
              <a:rPr lang="zh-CN" altLang="en-US" b="1" dirty="0">
                <a:latin typeface="微软雅黑" panose="020B0503020204020204" pitchFamily="34" charset="-122"/>
                <a:ea typeface="微软雅黑" panose="020B0503020204020204" pitchFamily="34" charset="-122"/>
              </a:rPr>
              <a:t>（</a:t>
            </a:r>
            <a:r>
              <a:rPr lang="en-US" altLang="zh-CN" b="1" dirty="0">
                <a:latin typeface="微软雅黑" panose="020B0503020204020204" pitchFamily="34" charset="-122"/>
                <a:ea typeface="微软雅黑" panose="020B0503020204020204" pitchFamily="34" charset="-122"/>
              </a:rPr>
              <a:t>3D</a:t>
            </a:r>
            <a:r>
              <a:rPr lang="zh-CN" altLang="en-US" b="1" dirty="0">
                <a:latin typeface="微软雅黑" panose="020B0503020204020204" pitchFamily="34" charset="-122"/>
                <a:ea typeface="微软雅黑" panose="020B0503020204020204" pitchFamily="34" charset="-122"/>
              </a:rPr>
              <a:t>）</a:t>
            </a:r>
            <a:r>
              <a:rPr lang="zh-CN" altLang="zh-CN" b="1"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全方位解读创新、创新思维工具的学习及演练、提升创意数量和质量的互动、团队创意形成的方法体验、生成创新提案的工具及表单系统的综合运用</a:t>
            </a:r>
            <a:endParaRPr lang="zh-CN" altLang="zh-CN" sz="1600" dirty="0">
              <a:latin typeface="微软雅黑" panose="020B0503020204020204" pitchFamily="34" charset="-122"/>
              <a:ea typeface="微软雅黑" panose="020B0503020204020204" pitchFamily="34" charset="-122"/>
            </a:endParaRPr>
          </a:p>
          <a:p>
            <a:pPr marL="342900" indent="-342900">
              <a:lnSpc>
                <a:spcPts val="2800"/>
              </a:lnSpc>
              <a:spcBef>
                <a:spcPts val="1200"/>
              </a:spcBef>
              <a:buFont typeface="+mj-lt"/>
              <a:buAutoNum type="arabicPeriod"/>
            </a:pPr>
            <a:r>
              <a:rPr lang="zh-CN" altLang="zh-CN" b="1" dirty="0">
                <a:latin typeface="微软雅黑" panose="020B0503020204020204" pitchFamily="34" charset="-122"/>
                <a:ea typeface="微软雅黑" panose="020B0503020204020204" pitchFamily="34" charset="-122"/>
              </a:rPr>
              <a:t>创新实践</a:t>
            </a:r>
            <a:r>
              <a:rPr lang="zh-CN" altLang="en-US" b="1" dirty="0">
                <a:latin typeface="微软雅黑" panose="020B0503020204020204" pitchFamily="34" charset="-122"/>
                <a:ea typeface="微软雅黑" panose="020B0503020204020204" pitchFamily="34" charset="-122"/>
              </a:rPr>
              <a:t>工作坊（</a:t>
            </a:r>
            <a:r>
              <a:rPr lang="en-US" altLang="zh-CN" b="1" dirty="0">
                <a:latin typeface="微软雅黑" panose="020B0503020204020204" pitchFamily="34" charset="-122"/>
                <a:ea typeface="微软雅黑" panose="020B0503020204020204" pitchFamily="34" charset="-122"/>
              </a:rPr>
              <a:t>2D</a:t>
            </a:r>
            <a:r>
              <a:rPr lang="zh-CN" altLang="en-US" b="1" dirty="0">
                <a:latin typeface="微软雅黑" panose="020B0503020204020204" pitchFamily="34" charset="-122"/>
                <a:ea typeface="微软雅黑" panose="020B0503020204020204" pitchFamily="34" charset="-122"/>
              </a:rPr>
              <a:t>）</a:t>
            </a:r>
            <a:r>
              <a:rPr lang="zh-CN" altLang="zh-CN" b="1"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与工作任务相结合的实践，</a:t>
            </a:r>
            <a:r>
              <a:rPr lang="zh-CN" altLang="en-US" sz="1600" dirty="0">
                <a:latin typeface="微软雅黑" panose="020B0503020204020204" pitchFamily="34" charset="-122"/>
                <a:ea typeface="微软雅黑" panose="020B0503020204020204" pitchFamily="34" charset="-122"/>
              </a:rPr>
              <a:t>辅导学员</a:t>
            </a:r>
            <a:r>
              <a:rPr lang="zh-CN" altLang="zh-CN" sz="1600" dirty="0">
                <a:latin typeface="微软雅黑" panose="020B0503020204020204" pitchFamily="34" charset="-122"/>
                <a:ea typeface="微软雅黑" panose="020B0503020204020204" pitchFamily="34" charset="-122"/>
              </a:rPr>
              <a:t>把</a:t>
            </a:r>
            <a:r>
              <a:rPr lang="en-US" altLang="zh-CN" sz="1600" dirty="0">
                <a:latin typeface="微软雅黑" panose="020B0503020204020204" pitchFamily="34" charset="-122"/>
                <a:ea typeface="微软雅黑" panose="020B0503020204020204" pitchFamily="34" charset="-122"/>
              </a:rPr>
              <a:t>idea</a:t>
            </a:r>
            <a:r>
              <a:rPr lang="zh-CN" altLang="zh-CN" sz="1600" dirty="0">
                <a:latin typeface="微软雅黑" panose="020B0503020204020204" pitchFamily="34" charset="-122"/>
                <a:ea typeface="微软雅黑" panose="020B0503020204020204" pitchFamily="34" charset="-122"/>
              </a:rPr>
              <a:t>系统化表达，描述，生成建立模型，以提纲、文字稿、</a:t>
            </a:r>
            <a:r>
              <a:rPr lang="en-US" altLang="zh-CN" sz="1600" dirty="0">
                <a:latin typeface="微软雅黑" panose="020B0503020204020204" pitchFamily="34" charset="-122"/>
                <a:ea typeface="微软雅黑" panose="020B0503020204020204" pitchFamily="34" charset="-122"/>
              </a:rPr>
              <a:t>ppt</a:t>
            </a:r>
            <a:r>
              <a:rPr lang="zh-CN" altLang="en-US" sz="1600" dirty="0">
                <a:latin typeface="微软雅黑" panose="020B0503020204020204" pitchFamily="34" charset="-122"/>
                <a:ea typeface="微软雅黑" panose="020B0503020204020204" pitchFamily="34" charset="-122"/>
              </a:rPr>
              <a:t>、思维导图</a:t>
            </a:r>
            <a:r>
              <a:rPr lang="zh-CN" altLang="zh-CN" sz="1600" dirty="0">
                <a:latin typeface="微软雅黑" panose="020B0503020204020204" pitchFamily="34" charset="-122"/>
                <a:ea typeface="微软雅黑" panose="020B0503020204020204" pitchFamily="34" charset="-122"/>
              </a:rPr>
              <a:t>等方式生成正式的</a:t>
            </a:r>
            <a:r>
              <a:rPr lang="zh-CN" altLang="en-US" sz="1600" dirty="0">
                <a:latin typeface="微软雅黑" panose="020B0503020204020204" pitchFamily="34" charset="-122"/>
                <a:ea typeface="微软雅黑" panose="020B0503020204020204" pitchFamily="34" charset="-122"/>
              </a:rPr>
              <a:t>可行性</a:t>
            </a:r>
            <a:r>
              <a:rPr lang="zh-CN" altLang="zh-CN" sz="1600" dirty="0">
                <a:latin typeface="微软雅黑" panose="020B0503020204020204" pitchFamily="34" charset="-122"/>
                <a:ea typeface="微软雅黑" panose="020B0503020204020204" pitchFamily="34" charset="-122"/>
              </a:rPr>
              <a:t>提案。</a:t>
            </a:r>
            <a:endParaRPr lang="zh-CN" altLang="zh-CN" sz="1600" dirty="0">
              <a:latin typeface="微软雅黑" panose="020B0503020204020204" pitchFamily="34" charset="-122"/>
              <a:ea typeface="微软雅黑" panose="020B0503020204020204" pitchFamily="34" charset="-122"/>
            </a:endParaRPr>
          </a:p>
        </p:txBody>
      </p:sp>
      <p:sp>
        <p:nvSpPr>
          <p:cNvPr id="29702" name="Rectangle 6"/>
          <p:cNvSpPr>
            <a:spLocks noChangeArrowheads="1"/>
          </p:cNvSpPr>
          <p:nvPr/>
        </p:nvSpPr>
        <p:spPr bwMode="auto">
          <a:xfrm>
            <a:off x="1333110" y="4890532"/>
            <a:ext cx="6183086" cy="185288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ts val="2800"/>
              </a:lnSpc>
              <a:spcBef>
                <a:spcPct val="0"/>
              </a:spcBef>
              <a:spcAft>
                <a:spcPct val="0"/>
              </a:spcAft>
              <a:buClrTx/>
              <a:buSzTx/>
              <a:buFontTx/>
              <a:buNone/>
            </a:pPr>
            <a:r>
              <a:rPr kumimoji="0" lang="zh-CN"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部分成功案例：</a:t>
            </a:r>
            <a:endParaRPr kumimoji="0" lang="zh-CN"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marL="0" marR="0" lvl="0" indent="0" algn="l" defTabSz="914400" rtl="0" eaLnBrk="0" fontAlgn="base" latinLnBrk="0" hangingPunct="0">
              <a:lnSpc>
                <a:spcPts val="2800"/>
              </a:lnSpc>
              <a:spcBef>
                <a:spcPct val="0"/>
              </a:spcBef>
              <a:spcAft>
                <a:spcPct val="0"/>
              </a:spcAft>
              <a:buClrTx/>
              <a:buSzTx/>
              <a:buFontTx/>
              <a:buNone/>
            </a:pPr>
            <a:r>
              <a:rPr kumimoji="0" 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某金融机构</a:t>
            </a:r>
            <a:r>
              <a:rPr kumimoji="0" lang="zh-CN"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a:t>
            </a:r>
            <a:r>
              <a:rPr kumimoji="0" 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基于物联网的个人金融自助解决方案</a:t>
            </a:r>
            <a:r>
              <a:rPr kumimoji="0" lang="zh-CN"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a:t>
            </a:r>
            <a:endParaRPr kumimoji="0" lang="zh-CN"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marL="0" marR="0" lvl="0" indent="0" algn="l" defTabSz="914400" rtl="0" eaLnBrk="0" fontAlgn="base" latinLnBrk="0" hangingPunct="0">
              <a:lnSpc>
                <a:spcPts val="2800"/>
              </a:lnSpc>
              <a:spcBef>
                <a:spcPct val="0"/>
              </a:spcBef>
              <a:spcAft>
                <a:spcPct val="0"/>
              </a:spcAft>
              <a:buClrTx/>
              <a:buSzTx/>
              <a:buFontTx/>
              <a:buNone/>
            </a:pPr>
            <a:r>
              <a:rPr kumimoji="0" 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某生产制造企业</a:t>
            </a:r>
            <a:r>
              <a:rPr kumimoji="0" lang="zh-CN"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a:t>
            </a:r>
            <a:r>
              <a:rPr kumimoji="0" 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供应商定制料件</a:t>
            </a: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Smart</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采购方案</a:t>
            </a: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a:t>
            </a:r>
            <a:endPar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marL="0" marR="0" lvl="0" indent="0" algn="l" defTabSz="914400" rtl="0" eaLnBrk="0" fontAlgn="base" latinLnBrk="0" hangingPunct="0">
              <a:lnSpc>
                <a:spcPts val="28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某药厂</a:t>
            </a: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车间管网设备微创新方案</a:t>
            </a: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a:t>
            </a:r>
            <a:endPar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marL="0" marR="0" lvl="0" indent="0" algn="l" defTabSz="914400" rtl="0" eaLnBrk="0" fontAlgn="base" latinLnBrk="0" hangingPunct="0">
              <a:lnSpc>
                <a:spcPts val="28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某企业</a:t>
            </a: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《XX</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和</a:t>
            </a: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XX</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一体化的革命性微耕机设计方案</a:t>
            </a: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 </a:t>
            </a:r>
            <a:endPar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10" name="矩形 9"/>
          <p:cNvSpPr/>
          <p:nvPr/>
        </p:nvSpPr>
        <p:spPr>
          <a:xfrm>
            <a:off x="965204" y="1018812"/>
            <a:ext cx="6647974" cy="780342"/>
          </a:xfrm>
          <a:prstGeom prst="rect">
            <a:avLst/>
          </a:prstGeom>
        </p:spPr>
        <p:txBody>
          <a:bodyPr wrap="none">
            <a:spAutoFit/>
          </a:bodyPr>
          <a:lstStyle/>
          <a:p>
            <a:pPr>
              <a:lnSpc>
                <a:spcPts val="2800"/>
              </a:lnSpc>
            </a:pPr>
            <a:r>
              <a:rPr lang="zh-CN" altLang="en-US" b="1" dirty="0">
                <a:latin typeface="微软雅黑" panose="020B0503020204020204" pitchFamily="34" charset="-122"/>
                <a:ea typeface="微软雅黑" panose="020B0503020204020204" pitchFamily="34" charset="-122"/>
                <a:cs typeface="宋体" panose="02010600030101010101" pitchFamily="2" charset="-122"/>
              </a:rPr>
              <a:t>识别创新误区、理解创新法则、打破思维定势、扫除创新障碍</a:t>
            </a:r>
            <a:endParaRPr lang="en-US" altLang="zh-CN" b="1" dirty="0">
              <a:latin typeface="微软雅黑" panose="020B0503020204020204" pitchFamily="34" charset="-122"/>
              <a:ea typeface="微软雅黑" panose="020B0503020204020204" pitchFamily="34" charset="-122"/>
              <a:cs typeface="宋体" panose="02010600030101010101" pitchFamily="2" charset="-122"/>
            </a:endParaRPr>
          </a:p>
          <a:p>
            <a:pPr>
              <a:lnSpc>
                <a:spcPts val="2800"/>
              </a:lnSpc>
            </a:pPr>
            <a:r>
              <a:rPr lang="zh-CN" altLang="en-US" b="1" dirty="0">
                <a:latin typeface="微软雅黑" panose="020B0503020204020204" pitchFamily="34" charset="-122"/>
                <a:ea typeface="微软雅黑" panose="020B0503020204020204" pitchFamily="34" charset="-122"/>
                <a:cs typeface="宋体" panose="02010600030101010101" pitchFamily="2" charset="-122"/>
              </a:rPr>
              <a:t>导入系统创新思考和实践方法、工具，激发创新活力</a:t>
            </a:r>
            <a:endParaRPr lang="zh-CN" altLang="en-US" b="1" dirty="0"/>
          </a:p>
        </p:txBody>
      </p:sp>
      <p:pic>
        <p:nvPicPr>
          <p:cNvPr id="11" name="图片 10"/>
          <p:cNvPicPr/>
          <p:nvPr/>
        </p:nvPicPr>
        <p:blipFill>
          <a:blip r:embed="rId8" cstate="print"/>
          <a:srcRect/>
          <a:stretch>
            <a:fillRect/>
          </a:stretch>
        </p:blipFill>
        <p:spPr bwMode="auto">
          <a:xfrm>
            <a:off x="8823599" y="3192387"/>
            <a:ext cx="1093159" cy="838190"/>
          </a:xfrm>
          <a:prstGeom prst="rect">
            <a:avLst/>
          </a:prstGeom>
          <a:noFill/>
          <a:ln w="9525">
            <a:noFill/>
            <a:miter lim="800000"/>
            <a:headEnd/>
            <a:tailEnd/>
          </a:ln>
          <a:scene3d>
            <a:camera prst="orthographicFront"/>
            <a:lightRig rig="threePt" dir="t"/>
          </a:scene3d>
          <a:sp3d>
            <a:bevelT/>
          </a:sp3d>
        </p:spPr>
      </p:pic>
    </p:spTree>
    <p:custDataLst>
      <p:tags r:id="rId9"/>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49440" y="631762"/>
            <a:ext cx="5109091" cy="461665"/>
          </a:xfrm>
          <a:prstGeom prst="rect">
            <a:avLst/>
          </a:prstGeom>
        </p:spPr>
        <p:txBody>
          <a:bodyPr wrap="none">
            <a:spAutoFit/>
          </a:bodyPr>
          <a:lstStyle/>
          <a:p>
            <a:r>
              <a:rPr lang="zh-CN" altLang="zh-CN" sz="2400" b="1" dirty="0">
                <a:solidFill>
                  <a:srgbClr val="806D3E"/>
                </a:solidFill>
                <a:latin typeface="微软雅黑" panose="020B0503020204020204" pitchFamily="34" charset="-122"/>
                <a:ea typeface="微软雅黑" panose="020B0503020204020204" pitchFamily="34" charset="-122"/>
              </a:rPr>
              <a:t>内部培训师孵化与课程内化解决方案</a:t>
            </a:r>
            <a:endParaRPr lang="zh-CN" altLang="en-US" sz="2400" b="1" dirty="0">
              <a:solidFill>
                <a:srgbClr val="806D3E"/>
              </a:solidFill>
              <a:latin typeface="微软雅黑" panose="020B0503020204020204" pitchFamily="34" charset="-122"/>
              <a:ea typeface="微软雅黑" panose="020B0503020204020204" pitchFamily="34" charset="-122"/>
            </a:endParaRPr>
          </a:p>
        </p:txBody>
      </p:sp>
      <p:sp>
        <p:nvSpPr>
          <p:cNvPr id="3" name="矩形 2"/>
          <p:cNvSpPr/>
          <p:nvPr/>
        </p:nvSpPr>
        <p:spPr>
          <a:xfrm>
            <a:off x="849440" y="1413363"/>
            <a:ext cx="10493828" cy="1169551"/>
          </a:xfrm>
          <a:prstGeom prst="rect">
            <a:avLst/>
          </a:prstGeom>
        </p:spPr>
        <p:txBody>
          <a:bodyPr wrap="square">
            <a:spAutoFit/>
          </a:bodyPr>
          <a:lstStyle/>
          <a:p>
            <a:pPr indent="449580" fontAlgn="base">
              <a:lnSpc>
                <a:spcPts val="2800"/>
              </a:lnSpc>
              <a:spcBef>
                <a:spcPct val="0"/>
              </a:spcBef>
              <a:spcAft>
                <a:spcPct val="0"/>
              </a:spcAft>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传统</a:t>
            </a:r>
            <a:r>
              <a:rPr lang="en-US" altLang="zh-CN" sz="1600" b="1" dirty="0">
                <a:latin typeface="微软雅黑" panose="020B0503020204020204" pitchFamily="34" charset="-122"/>
                <a:ea typeface="微软雅黑" panose="020B0503020204020204" pitchFamily="34" charset="-122"/>
              </a:rPr>
              <a:t>TTT/PTT</a:t>
            </a:r>
            <a:r>
              <a:rPr lang="zh-CN" altLang="en-US" sz="1600" b="1" dirty="0">
                <a:latin typeface="微软雅黑" panose="020B0503020204020204" pitchFamily="34" charset="-122"/>
                <a:ea typeface="微软雅黑" panose="020B0503020204020204" pitchFamily="34" charset="-122"/>
              </a:rPr>
              <a:t>课程的升级，着重生产企业的经验萃取和成果转化；</a:t>
            </a:r>
            <a:endParaRPr lang="en-US" altLang="zh-CN" sz="1600" b="1" dirty="0">
              <a:latin typeface="微软雅黑" panose="020B0503020204020204" pitchFamily="34" charset="-122"/>
              <a:ea typeface="微软雅黑" panose="020B0503020204020204" pitchFamily="34" charset="-122"/>
            </a:endParaRPr>
          </a:p>
          <a:p>
            <a:pPr indent="449580" fontAlgn="base">
              <a:lnSpc>
                <a:spcPts val="2800"/>
              </a:lnSpc>
              <a:spcBef>
                <a:spcPct val="0"/>
              </a:spcBef>
              <a:spcAft>
                <a:spcPct val="0"/>
              </a:spcAft>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协助企业快速开发自主课程，满足企业个性化的人才开发和知识管理需要；</a:t>
            </a:r>
            <a:endParaRPr lang="en-US" altLang="zh-CN" sz="1600" b="1" dirty="0">
              <a:latin typeface="微软雅黑" panose="020B0503020204020204" pitchFamily="34" charset="-122"/>
              <a:ea typeface="微软雅黑" panose="020B0503020204020204" pitchFamily="34" charset="-122"/>
            </a:endParaRPr>
          </a:p>
          <a:p>
            <a:pPr indent="449580" fontAlgn="base">
              <a:lnSpc>
                <a:spcPts val="2800"/>
              </a:lnSpc>
              <a:spcBef>
                <a:spcPct val="0"/>
              </a:spcBef>
              <a:spcAft>
                <a:spcPct val="0"/>
              </a:spcAft>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引导受训者关注行动改善成果，而不仅是传递知识和经验</a:t>
            </a:r>
            <a:r>
              <a:rPr lang="zh-CN" altLang="en-US" sz="1600" b="1" dirty="0">
                <a:solidFill>
                  <a:srgbClr val="545454"/>
                </a:solidFill>
                <a:latin typeface="微软雅黑" panose="020B0503020204020204" pitchFamily="34" charset="-122"/>
                <a:ea typeface="微软雅黑" panose="020B0503020204020204" pitchFamily="34" charset="-122"/>
              </a:rPr>
              <a:t>。</a:t>
            </a:r>
            <a:endParaRPr lang="en-US" altLang="zh-CN" sz="1600" b="1" dirty="0">
              <a:solidFill>
                <a:srgbClr val="545454"/>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928914" y="2779240"/>
            <a:ext cx="10943773" cy="3325292"/>
            <a:chOff x="928914" y="2567508"/>
            <a:chExt cx="10943773" cy="3325292"/>
          </a:xfrm>
        </p:grpSpPr>
        <p:grpSp>
          <p:nvGrpSpPr>
            <p:cNvPr id="8" name="组合 7"/>
            <p:cNvGrpSpPr/>
            <p:nvPr/>
          </p:nvGrpSpPr>
          <p:grpSpPr>
            <a:xfrm>
              <a:off x="928914" y="2583543"/>
              <a:ext cx="10479315" cy="3309257"/>
              <a:chOff x="928914" y="2583543"/>
              <a:chExt cx="10479315" cy="3309257"/>
            </a:xfrm>
          </p:grpSpPr>
          <p:sp>
            <p:nvSpPr>
              <p:cNvPr id="7" name="矩形 6"/>
              <p:cNvSpPr/>
              <p:nvPr/>
            </p:nvSpPr>
            <p:spPr>
              <a:xfrm>
                <a:off x="928914" y="2583543"/>
                <a:ext cx="10479315" cy="3309257"/>
              </a:xfrm>
              <a:prstGeom prst="rect">
                <a:avLst/>
              </a:prstGeom>
              <a:solidFill>
                <a:schemeClr val="bg1"/>
              </a:solidFill>
              <a:ln w="9525">
                <a:solidFill>
                  <a:srgbClr val="B39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p>
            </p:txBody>
          </p:sp>
          <p:pic>
            <p:nvPicPr>
              <p:cNvPr id="30723" name="Picture 3"/>
              <p:cNvPicPr>
                <a:picLocks noChangeAspect="1" noChangeArrowheads="1"/>
              </p:cNvPicPr>
              <p:nvPr/>
            </p:nvPicPr>
            <p:blipFill>
              <a:blip r:embed="rId1" cstate="print"/>
              <a:srcRect/>
              <a:stretch>
                <a:fillRect/>
              </a:stretch>
            </p:blipFill>
            <p:spPr bwMode="auto">
              <a:xfrm>
                <a:off x="989231" y="2802161"/>
                <a:ext cx="7383959" cy="2916465"/>
              </a:xfrm>
              <a:prstGeom prst="rect">
                <a:avLst/>
              </a:prstGeom>
              <a:noFill/>
              <a:ln w="9525">
                <a:noFill/>
                <a:miter lim="800000"/>
                <a:headEnd/>
                <a:tailEnd/>
              </a:ln>
            </p:spPr>
          </p:pic>
        </p:grpSp>
        <p:pic>
          <p:nvPicPr>
            <p:cNvPr id="4" name="图片 3"/>
            <p:cNvPicPr/>
            <p:nvPr/>
          </p:nvPicPr>
          <p:blipFill>
            <a:blip r:embed="rId2" cstate="print">
              <a:clrChange>
                <a:clrFrom>
                  <a:srgbClr val="FFFFFF"/>
                </a:clrFrom>
                <a:clrTo>
                  <a:srgbClr val="FFFFFF">
                    <a:alpha val="0"/>
                  </a:srgbClr>
                </a:clrTo>
              </a:clrChange>
            </a:blip>
            <a:stretch>
              <a:fillRect/>
            </a:stretch>
          </p:blipFill>
          <p:spPr bwMode="auto">
            <a:xfrm>
              <a:off x="7446737" y="2567508"/>
              <a:ext cx="4425950" cy="3281748"/>
            </a:xfrm>
            <a:prstGeom prst="rect">
              <a:avLst/>
            </a:prstGeom>
            <a:noFill/>
            <a:ln>
              <a:noFill/>
            </a:ln>
            <a:scene3d>
              <a:camera prst="orthographicFront"/>
              <a:lightRig rig="threePt" dir="t"/>
            </a:scene3d>
            <a:sp3d>
              <a:bevelT prst="angle"/>
            </a:sp3d>
          </p:spPr>
        </p:pic>
      </p:grpSp>
      <p:sp>
        <p:nvSpPr>
          <p:cNvPr id="10" name="TextBox 9"/>
          <p:cNvSpPr txBox="1"/>
          <p:nvPr/>
        </p:nvSpPr>
        <p:spPr>
          <a:xfrm>
            <a:off x="1001485" y="4503704"/>
            <a:ext cx="2191658" cy="1569660"/>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项目周期：</a:t>
            </a:r>
            <a:r>
              <a:rPr lang="en-US" altLang="zh-CN" sz="1600" b="1" dirty="0">
                <a:latin typeface="微软雅黑" panose="020B0503020204020204" pitchFamily="34" charset="-122"/>
                <a:ea typeface="微软雅黑" panose="020B0503020204020204" pitchFamily="34" charset="-122"/>
              </a:rPr>
              <a:t>2</a:t>
            </a:r>
            <a:r>
              <a:rPr lang="zh-CN" altLang="en-US" sz="1600" b="1" dirty="0">
                <a:latin typeface="微软雅黑" panose="020B0503020204020204" pitchFamily="34" charset="-122"/>
                <a:ea typeface="微软雅黑" panose="020B0503020204020204" pitchFamily="34" charset="-122"/>
              </a:rPr>
              <a:t>个月</a:t>
            </a:r>
            <a:endParaRPr lang="en-US" altLang="zh-CN" sz="1600" b="1" dirty="0">
              <a:latin typeface="微软雅黑" panose="020B0503020204020204" pitchFamily="34" charset="-122"/>
              <a:ea typeface="微软雅黑" panose="020B0503020204020204" pitchFamily="34" charset="-122"/>
            </a:endParaRPr>
          </a:p>
          <a:p>
            <a:pPr>
              <a:lnSpc>
                <a:spcPct val="150000"/>
              </a:lnSpc>
            </a:pPr>
            <a:r>
              <a:rPr lang="zh-CN" altLang="en-US" sz="1600" b="1" dirty="0">
                <a:latin typeface="微软雅黑" panose="020B0503020204020204" pitchFamily="34" charset="-122"/>
                <a:ea typeface="微软雅黑" panose="020B0503020204020204" pitchFamily="34" charset="-122"/>
              </a:rPr>
              <a:t>实施方式：课堂</a:t>
            </a:r>
            <a:r>
              <a:rPr lang="zh-CN" altLang="zh-CN" sz="1600" b="1" dirty="0">
                <a:latin typeface="微软雅黑" panose="020B0503020204020204" pitchFamily="34" charset="-122"/>
                <a:ea typeface="微软雅黑" panose="020B0503020204020204" pitchFamily="34" charset="-122"/>
              </a:rPr>
              <a:t>训练、团队学习</a:t>
            </a:r>
            <a:r>
              <a:rPr lang="zh-CN" altLang="en-US" sz="1600" b="1" dirty="0">
                <a:latin typeface="微软雅黑" panose="020B0503020204020204" pitchFamily="34" charset="-122"/>
                <a:ea typeface="微软雅黑" panose="020B0503020204020204" pitchFamily="34" charset="-122"/>
              </a:rPr>
              <a:t>、</a:t>
            </a:r>
            <a:r>
              <a:rPr lang="zh-CN" altLang="zh-CN" sz="1600" b="1" dirty="0">
                <a:latin typeface="微软雅黑" panose="020B0503020204020204" pitchFamily="34" charset="-122"/>
                <a:ea typeface="微软雅黑" panose="020B0503020204020204" pitchFamily="34" charset="-122"/>
              </a:rPr>
              <a:t>翻转课堂</a:t>
            </a:r>
            <a:endParaRPr lang="en-US" altLang="zh-CN" sz="1600" b="1" dirty="0">
              <a:latin typeface="微软雅黑" panose="020B0503020204020204" pitchFamily="34" charset="-122"/>
              <a:ea typeface="微软雅黑" panose="020B0503020204020204" pitchFamily="34" charset="-122"/>
            </a:endParaRPr>
          </a:p>
          <a:p>
            <a:pPr>
              <a:lnSpc>
                <a:spcPct val="150000"/>
              </a:lnSpc>
            </a:pPr>
            <a:r>
              <a:rPr lang="zh-CN" altLang="en-US" sz="1600" b="1" dirty="0">
                <a:latin typeface="微软雅黑" panose="020B0503020204020204" pitchFamily="34" charset="-122"/>
                <a:ea typeface="微软雅黑" panose="020B0503020204020204" pitchFamily="34" charset="-122"/>
              </a:rPr>
              <a:t>课堂培训：</a:t>
            </a:r>
            <a:r>
              <a:rPr lang="en-US" altLang="zh-CN" sz="1600" b="1" dirty="0">
                <a:latin typeface="微软雅黑" panose="020B0503020204020204" pitchFamily="34" charset="-122"/>
                <a:ea typeface="微软雅黑" panose="020B0503020204020204" pitchFamily="34" charset="-122"/>
              </a:rPr>
              <a:t>6D</a:t>
            </a:r>
            <a:endParaRPr lang="en-US" altLang="zh-CN" sz="1600" b="1" dirty="0">
              <a:latin typeface="微软雅黑" panose="020B0503020204020204" pitchFamily="34" charset="-122"/>
              <a:ea typeface="微软雅黑" panose="020B0503020204020204" pitchFamily="34" charset="-122"/>
            </a:endParaRPr>
          </a:p>
        </p:txBody>
      </p:sp>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EFE5"/>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6129866" y="3095049"/>
            <a:ext cx="3396038" cy="3673265"/>
          </a:xfrm>
          <a:prstGeom prst="rect">
            <a:avLst/>
          </a:prstGeom>
          <a:effectLst>
            <a:softEdge rad="228600"/>
          </a:effectLst>
        </p:spPr>
      </p:pic>
      <p:sp>
        <p:nvSpPr>
          <p:cNvPr id="16" name="矩形 15"/>
          <p:cNvSpPr/>
          <p:nvPr/>
        </p:nvSpPr>
        <p:spPr>
          <a:xfrm>
            <a:off x="639909" y="2756495"/>
            <a:ext cx="2219454" cy="338554"/>
          </a:xfrm>
          <a:prstGeom prst="rect">
            <a:avLst/>
          </a:prstGeom>
        </p:spPr>
        <p:txBody>
          <a:bodyPr wrap="none">
            <a:spAutoFit/>
          </a:bodyPr>
          <a:lstStyle/>
          <a:p>
            <a:r>
              <a:rPr lang="en-US" altLang="zh-CN" sz="1600" b="1" dirty="0">
                <a:solidFill>
                  <a:srgbClr val="806D3E"/>
                </a:solidFill>
                <a:latin typeface="微软雅黑" panose="020B0503020204020204" pitchFamily="34" charset="-122"/>
                <a:ea typeface="微软雅黑" panose="020B0503020204020204" pitchFamily="34" charset="-122"/>
              </a:rPr>
              <a:t>TTT</a:t>
            </a:r>
            <a:r>
              <a:rPr lang="zh-CN" altLang="en-US" sz="1600" b="1" dirty="0">
                <a:solidFill>
                  <a:srgbClr val="806D3E"/>
                </a:solidFill>
                <a:latin typeface="微软雅黑" panose="020B0503020204020204" pitchFamily="34" charset="-122"/>
                <a:ea typeface="微软雅黑" panose="020B0503020204020204" pitchFamily="34" charset="-122"/>
              </a:rPr>
              <a:t>重塑赋能型培训师</a:t>
            </a:r>
            <a:endParaRPr lang="zh-CN" altLang="en-US" sz="1600" b="1" dirty="0">
              <a:solidFill>
                <a:srgbClr val="806D3E"/>
              </a:solidFill>
              <a:latin typeface="微软雅黑" panose="020B0503020204020204" pitchFamily="34" charset="-122"/>
              <a:ea typeface="微软雅黑" panose="020B0503020204020204" pitchFamily="34" charset="-122"/>
            </a:endParaRPr>
          </a:p>
        </p:txBody>
      </p:sp>
      <p:pic>
        <p:nvPicPr>
          <p:cNvPr id="20" name="图片 19" descr="图片包含 配件&#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6625" y="1740303"/>
            <a:ext cx="3187987" cy="3280506"/>
          </a:xfrm>
          <a:prstGeom prst="rect">
            <a:avLst/>
          </a:prstGeom>
          <a:effectLst>
            <a:softEdge rad="215900"/>
          </a:effectLst>
        </p:spPr>
      </p:pic>
      <p:sp>
        <p:nvSpPr>
          <p:cNvPr id="22" name="矩形 21"/>
          <p:cNvSpPr/>
          <p:nvPr/>
        </p:nvSpPr>
        <p:spPr>
          <a:xfrm>
            <a:off x="3842224" y="5057111"/>
            <a:ext cx="2646878" cy="338554"/>
          </a:xfrm>
          <a:prstGeom prst="rect">
            <a:avLst/>
          </a:prstGeom>
        </p:spPr>
        <p:txBody>
          <a:bodyPr wrap="none">
            <a:spAutoFit/>
          </a:bodyPr>
          <a:lstStyle/>
          <a:p>
            <a:r>
              <a:rPr lang="zh-CN" altLang="en-US" sz="1600" b="1" dirty="0">
                <a:solidFill>
                  <a:srgbClr val="806D3E"/>
                </a:solidFill>
                <a:latin typeface="微软雅黑" panose="020B0503020204020204" pitchFamily="34" charset="-122"/>
                <a:ea typeface="微软雅黑" panose="020B0503020204020204" pitchFamily="34" charset="-122"/>
              </a:rPr>
              <a:t>以课带训的课程改造工作坊</a:t>
            </a:r>
            <a:endParaRPr lang="zh-CN" altLang="en-US" sz="1600" b="1" dirty="0">
              <a:solidFill>
                <a:srgbClr val="806D3E"/>
              </a:solidFill>
              <a:latin typeface="微软雅黑" panose="020B0503020204020204" pitchFamily="34" charset="-122"/>
              <a:ea typeface="微软雅黑" panose="020B0503020204020204" pitchFamily="34" charset="-122"/>
            </a:endParaRPr>
          </a:p>
        </p:txBody>
      </p:sp>
      <p:sp>
        <p:nvSpPr>
          <p:cNvPr id="23" name="矩形 22"/>
          <p:cNvSpPr/>
          <p:nvPr/>
        </p:nvSpPr>
        <p:spPr>
          <a:xfrm>
            <a:off x="885714" y="485648"/>
            <a:ext cx="6359498" cy="461665"/>
          </a:xfrm>
          <a:prstGeom prst="rect">
            <a:avLst/>
          </a:prstGeom>
        </p:spPr>
        <p:txBody>
          <a:bodyPr wrap="none">
            <a:spAutoFit/>
          </a:bodyPr>
          <a:lstStyle/>
          <a:p>
            <a:r>
              <a:rPr lang="en-US" altLang="zh-CN" sz="2400" b="1" dirty="0">
                <a:solidFill>
                  <a:srgbClr val="806D3E"/>
                </a:solidFill>
                <a:latin typeface="微软雅黑" panose="020B0503020204020204" pitchFamily="34" charset="-122"/>
                <a:ea typeface="微软雅黑" panose="020B0503020204020204" pitchFamily="34" charset="-122"/>
              </a:rPr>
              <a:t>TTD</a:t>
            </a:r>
            <a:r>
              <a:rPr lang="zh-CN" altLang="en-US" sz="2400" b="1" dirty="0">
                <a:solidFill>
                  <a:srgbClr val="806D3E"/>
                </a:solidFill>
                <a:latin typeface="微软雅黑" panose="020B0503020204020204" pitchFamily="34" charset="-122"/>
                <a:ea typeface="微软雅黑" panose="020B0503020204020204" pitchFamily="34" charset="-122"/>
              </a:rPr>
              <a:t>赋能型培训师培养体系</a:t>
            </a:r>
            <a:r>
              <a:rPr lang="zh-CN" altLang="zh-CN" sz="2400" b="1" dirty="0">
                <a:solidFill>
                  <a:srgbClr val="806D3E"/>
                </a:solidFill>
                <a:latin typeface="微软雅黑" panose="020B0503020204020204" pitchFamily="34" charset="-122"/>
                <a:ea typeface="微软雅黑" panose="020B0503020204020204" pitchFamily="34" charset="-122"/>
              </a:rPr>
              <a:t>解决方案</a:t>
            </a:r>
            <a:r>
              <a:rPr lang="zh-CN" altLang="en-US" sz="1600" b="1" dirty="0">
                <a:solidFill>
                  <a:srgbClr val="806D3E"/>
                </a:solidFill>
                <a:latin typeface="微软雅黑" panose="020B0503020204020204" pitchFamily="34" charset="-122"/>
                <a:ea typeface="微软雅黑" panose="020B0503020204020204" pitchFamily="34" charset="-122"/>
              </a:rPr>
              <a:t>（版权课程）</a:t>
            </a:r>
            <a:endParaRPr lang="zh-CN" altLang="en-US" sz="1600" b="1" dirty="0">
              <a:solidFill>
                <a:srgbClr val="806D3E"/>
              </a:solidFill>
              <a:latin typeface="微软雅黑" panose="020B0503020204020204" pitchFamily="34" charset="-122"/>
              <a:ea typeface="微软雅黑" panose="020B0503020204020204" pitchFamily="34" charset="-122"/>
            </a:endParaRPr>
          </a:p>
        </p:txBody>
      </p:sp>
      <p:sp>
        <p:nvSpPr>
          <p:cNvPr id="7" name="矩形 6"/>
          <p:cNvSpPr/>
          <p:nvPr/>
        </p:nvSpPr>
        <p:spPr>
          <a:xfrm>
            <a:off x="885714" y="1058779"/>
            <a:ext cx="10660236" cy="410433"/>
          </a:xfrm>
          <a:prstGeom prst="rect">
            <a:avLst/>
          </a:prstGeom>
        </p:spPr>
        <p:txBody>
          <a:bodyPr wrap="square">
            <a:spAutoFit/>
          </a:bodyPr>
          <a:lstStyle/>
          <a:p>
            <a:pPr>
              <a:lnSpc>
                <a:spcPts val="2800"/>
              </a:lnSpc>
            </a:pPr>
            <a:r>
              <a:rPr lang="zh-CN" altLang="en-US" sz="1600" b="1" dirty="0">
                <a:latin typeface="微软雅黑" panose="020B0503020204020204" pitchFamily="34" charset="-122"/>
                <a:ea typeface="微软雅黑" panose="020B0503020204020204" pitchFamily="34" charset="-122"/>
                <a:cs typeface="宋体" panose="02010600030101010101" pitchFamily="2" charset="-122"/>
              </a:rPr>
              <a:t>从学员的特征类型出发，以五项核动能训练为基础，将其知识与技能转换成内部学习体系，助力学习型组织的建立。</a:t>
            </a:r>
            <a:endParaRPr lang="en-US" altLang="zh-CN" sz="1600" b="1" dirty="0">
              <a:latin typeface="微软雅黑" panose="020B0503020204020204" pitchFamily="34" charset="-122"/>
              <a:ea typeface="微软雅黑" panose="020B0503020204020204" pitchFamily="34" charset="-122"/>
              <a:cs typeface="宋体" panose="02010600030101010101" pitchFamily="2" charset="-122"/>
            </a:endParaRPr>
          </a:p>
        </p:txBody>
      </p:sp>
      <p:pic>
        <p:nvPicPr>
          <p:cNvPr id="3" name="图片 2"/>
          <p:cNvPicPr>
            <a:picLocks noChangeAspect="1"/>
          </p:cNvPicPr>
          <p:nvPr/>
        </p:nvPicPr>
        <p:blipFill>
          <a:blip r:embed="rId3"/>
          <a:stretch>
            <a:fillRect/>
          </a:stretch>
        </p:blipFill>
        <p:spPr>
          <a:xfrm>
            <a:off x="8799137" y="1722389"/>
            <a:ext cx="3392863" cy="3158873"/>
          </a:xfrm>
          <a:prstGeom prst="rect">
            <a:avLst/>
          </a:prstGeom>
          <a:effectLst>
            <a:softEdge rad="215900"/>
          </a:effectLst>
        </p:spPr>
      </p:pic>
      <p:pic>
        <p:nvPicPr>
          <p:cNvPr id="18" name="图片 17" descr="图片包含 文字, 地图&#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09" y="3095049"/>
            <a:ext cx="3788353" cy="3585570"/>
          </a:xfrm>
          <a:prstGeom prst="rect">
            <a:avLst/>
          </a:prstGeom>
          <a:effectLst>
            <a:softEdge rad="114300"/>
          </a:effectLst>
        </p:spPr>
      </p:pic>
      <p:sp>
        <p:nvSpPr>
          <p:cNvPr id="10" name="矩形 9"/>
          <p:cNvSpPr/>
          <p:nvPr/>
        </p:nvSpPr>
        <p:spPr>
          <a:xfrm>
            <a:off x="6915944" y="2716498"/>
            <a:ext cx="2031325" cy="338554"/>
          </a:xfrm>
          <a:prstGeom prst="rect">
            <a:avLst/>
          </a:prstGeom>
        </p:spPr>
        <p:txBody>
          <a:bodyPr wrap="none">
            <a:spAutoFit/>
          </a:bodyPr>
          <a:lstStyle/>
          <a:p>
            <a:r>
              <a:rPr lang="zh-CN" altLang="en-US" sz="1600" b="1" dirty="0">
                <a:solidFill>
                  <a:srgbClr val="806D3E"/>
                </a:solidFill>
                <a:latin typeface="微软雅黑" panose="020B0503020204020204" pitchFamily="34" charset="-122"/>
                <a:ea typeface="微软雅黑" panose="020B0503020204020204" pitchFamily="34" charset="-122"/>
              </a:rPr>
              <a:t>经验复盘与萃取内化</a:t>
            </a:r>
            <a:endParaRPr lang="zh-CN" altLang="en-US" sz="1600" b="1" dirty="0">
              <a:solidFill>
                <a:srgbClr val="806D3E"/>
              </a:solidFill>
              <a:latin typeface="微软雅黑" panose="020B0503020204020204" pitchFamily="34" charset="-122"/>
              <a:ea typeface="微软雅黑" panose="020B0503020204020204" pitchFamily="34" charset="-122"/>
            </a:endParaRPr>
          </a:p>
        </p:txBody>
      </p:sp>
      <p:sp>
        <p:nvSpPr>
          <p:cNvPr id="11" name="矩形 10"/>
          <p:cNvSpPr/>
          <p:nvPr/>
        </p:nvSpPr>
        <p:spPr>
          <a:xfrm>
            <a:off x="9327626" y="4887834"/>
            <a:ext cx="2864374" cy="338554"/>
          </a:xfrm>
          <a:prstGeom prst="rect">
            <a:avLst/>
          </a:prstGeom>
        </p:spPr>
        <p:txBody>
          <a:bodyPr wrap="none">
            <a:spAutoFit/>
          </a:bodyPr>
          <a:lstStyle/>
          <a:p>
            <a:r>
              <a:rPr lang="en-US" altLang="zh-CN" sz="1600" b="1" dirty="0">
                <a:solidFill>
                  <a:srgbClr val="806D3E"/>
                </a:solidFill>
                <a:latin typeface="微软雅黑" panose="020B0503020204020204" pitchFamily="34" charset="-122"/>
                <a:ea typeface="微软雅黑" panose="020B0503020204020204" pitchFamily="34" charset="-122"/>
              </a:rPr>
              <a:t>TTD</a:t>
            </a:r>
            <a:r>
              <a:rPr lang="zh-CN" altLang="en-US" sz="1600" b="1" dirty="0">
                <a:solidFill>
                  <a:srgbClr val="806D3E"/>
                </a:solidFill>
                <a:latin typeface="微软雅黑" panose="020B0503020204020204" pitchFamily="34" charset="-122"/>
                <a:ea typeface="微软雅黑" panose="020B0503020204020204" pitchFamily="34" charset="-122"/>
              </a:rPr>
              <a:t>项目中的学习与转化技术</a:t>
            </a:r>
            <a:endParaRPr lang="zh-CN" altLang="en-US" sz="1600" b="1" dirty="0">
              <a:solidFill>
                <a:srgbClr val="806D3E"/>
              </a:solidFill>
              <a:latin typeface="微软雅黑" panose="020B0503020204020204" pitchFamily="34" charset="-122"/>
              <a:ea typeface="微软雅黑" panose="020B0503020204020204" pitchFamily="34" charset="-122"/>
            </a:endParaRPr>
          </a:p>
        </p:txBody>
      </p:sp>
    </p:spTree>
    <p:custDataLst>
      <p:tags r:id="rId5"/>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cstate="print"/>
          <a:srcRect/>
          <a:stretch>
            <a:fillRect/>
          </a:stretch>
        </p:blipFill>
        <p:spPr>
          <a:xfrm>
            <a:off x="963565" y="2420889"/>
            <a:ext cx="4426881" cy="3752991"/>
          </a:xfrm>
          <a:prstGeom prst="rect">
            <a:avLst/>
          </a:prstGeom>
          <a:ln w="6350">
            <a:solidFill>
              <a:schemeClr val="accent3">
                <a:lumMod val="75000"/>
              </a:schemeClr>
            </a:solidFill>
          </a:ln>
        </p:spPr>
      </p:pic>
      <p:sp>
        <p:nvSpPr>
          <p:cNvPr id="14" name="燕尾形 13"/>
          <p:cNvSpPr/>
          <p:nvPr/>
        </p:nvSpPr>
        <p:spPr>
          <a:xfrm>
            <a:off x="5880032" y="3797815"/>
            <a:ext cx="431936" cy="1152128"/>
          </a:xfrm>
          <a:prstGeom prst="chevron">
            <a:avLst/>
          </a:prstGeom>
          <a:solidFill>
            <a:srgbClr val="FF930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TextBox 8"/>
          <p:cNvSpPr txBox="1"/>
          <p:nvPr/>
        </p:nvSpPr>
        <p:spPr>
          <a:xfrm>
            <a:off x="957943" y="665359"/>
            <a:ext cx="6001927" cy="461665"/>
          </a:xfrm>
          <a:prstGeom prst="rect">
            <a:avLst/>
          </a:prstGeom>
          <a:noFill/>
        </p:spPr>
        <p:txBody>
          <a:bodyPr wrap="square" rtlCol="0">
            <a:spAutoFit/>
          </a:bodyPr>
          <a:lstStyle/>
          <a:p>
            <a:r>
              <a:rPr lang="zh-CN" altLang="en-US" sz="2400" b="1" dirty="0">
                <a:solidFill>
                  <a:srgbClr val="5F5E5C"/>
                </a:solidFill>
                <a:latin typeface="Impact" panose="020B0806030902050204" pitchFamily="34" charset="0"/>
                <a:ea typeface="微软雅黑" panose="020B0503020204020204" pitchFamily="34" charset="-122"/>
              </a:rPr>
              <a:t>一体化人才评价与发展解决方案</a:t>
            </a:r>
            <a:endParaRPr lang="zh-CN" altLang="en-US" sz="2400" b="1" dirty="0">
              <a:solidFill>
                <a:srgbClr val="5F5E5C"/>
              </a:solidFill>
              <a:latin typeface="微软雅黑" panose="020B0503020204020204" pitchFamily="34" charset="-122"/>
              <a:ea typeface="微软雅黑" panose="020B0503020204020204" pitchFamily="34" charset="-122"/>
            </a:endParaRPr>
          </a:p>
        </p:txBody>
      </p:sp>
      <p:sp>
        <p:nvSpPr>
          <p:cNvPr id="16" name="TextBox 77"/>
          <p:cNvSpPr txBox="1"/>
          <p:nvPr/>
        </p:nvSpPr>
        <p:spPr>
          <a:xfrm>
            <a:off x="968470" y="1445421"/>
            <a:ext cx="10033359" cy="810260"/>
          </a:xfrm>
          <a:prstGeom prst="rect">
            <a:avLst/>
          </a:prstGeom>
          <a:noFill/>
        </p:spPr>
        <p:txBody>
          <a:bodyPr wrap="square" rtlCol="0">
            <a:spAutoFit/>
          </a:bodyPr>
          <a:lstStyle/>
          <a:p>
            <a:pPr indent="457200">
              <a:lnSpc>
                <a:spcPct val="130000"/>
              </a:lnSpc>
            </a:pPr>
            <a:r>
              <a:rPr lang="zh-CN" altLang="en-US" b="1" dirty="0">
                <a:latin typeface="微软雅黑" panose="020B0503020204020204" pitchFamily="34" charset="-122"/>
                <a:ea typeface="微软雅黑" panose="020B0503020204020204" pitchFamily="34" charset="-122"/>
              </a:rPr>
              <a:t>宁夏慧源成根据企业一体化人才管理的需求，综合运用人才评价技术和现代人才开发手段，设计了一体化人才评价与发展解决方案。</a:t>
            </a:r>
            <a:endParaRPr lang="zh-CN" altLang="en-US" b="1" dirty="0">
              <a:latin typeface="微软雅黑" panose="020B0503020204020204" pitchFamily="34" charset="-122"/>
              <a:ea typeface="微软雅黑" panose="020B0503020204020204" pitchFamily="34" charset="-122"/>
            </a:endParaRPr>
          </a:p>
        </p:txBody>
      </p:sp>
      <p:grpSp>
        <p:nvGrpSpPr>
          <p:cNvPr id="17" name="组合 26"/>
          <p:cNvGrpSpPr/>
          <p:nvPr/>
        </p:nvGrpSpPr>
        <p:grpSpPr>
          <a:xfrm>
            <a:off x="6671914" y="2420889"/>
            <a:ext cx="4379532" cy="3744017"/>
            <a:chOff x="564787" y="2709319"/>
            <a:chExt cx="4380673" cy="3744017"/>
          </a:xfrm>
        </p:grpSpPr>
        <p:grpSp>
          <p:nvGrpSpPr>
            <p:cNvPr id="18" name="组合 27"/>
            <p:cNvGrpSpPr/>
            <p:nvPr/>
          </p:nvGrpSpPr>
          <p:grpSpPr>
            <a:xfrm>
              <a:off x="564787" y="2709319"/>
              <a:ext cx="4380673" cy="3744017"/>
              <a:chOff x="564788" y="2798023"/>
              <a:chExt cx="4380673" cy="3744017"/>
            </a:xfrm>
          </p:grpSpPr>
          <p:grpSp>
            <p:nvGrpSpPr>
              <p:cNvPr id="20" name="组合 29"/>
              <p:cNvGrpSpPr>
                <a:grpSpLocks noChangeAspect="1"/>
              </p:cNvGrpSpPr>
              <p:nvPr/>
            </p:nvGrpSpPr>
            <p:grpSpPr>
              <a:xfrm>
                <a:off x="564788" y="2798023"/>
                <a:ext cx="4380671" cy="3744017"/>
                <a:chOff x="412343" y="2463885"/>
                <a:chExt cx="4867411" cy="4160019"/>
              </a:xfrm>
            </p:grpSpPr>
            <p:grpSp>
              <p:nvGrpSpPr>
                <p:cNvPr id="22" name="组合 31"/>
                <p:cNvGrpSpPr>
                  <a:grpSpLocks noChangeAspect="1"/>
                </p:cNvGrpSpPr>
                <p:nvPr/>
              </p:nvGrpSpPr>
              <p:grpSpPr>
                <a:xfrm>
                  <a:off x="412343" y="2463885"/>
                  <a:ext cx="4867411" cy="4160019"/>
                  <a:chOff x="6411058" y="1066510"/>
                  <a:chExt cx="5408235" cy="4622242"/>
                </a:xfrm>
              </p:grpSpPr>
              <p:sp>
                <p:nvSpPr>
                  <p:cNvPr id="29" name="矩形 28"/>
                  <p:cNvSpPr/>
                  <p:nvPr/>
                </p:nvSpPr>
                <p:spPr>
                  <a:xfrm>
                    <a:off x="6411058" y="1066510"/>
                    <a:ext cx="5408235" cy="4622242"/>
                  </a:xfrm>
                  <a:prstGeom prst="rect">
                    <a:avLst/>
                  </a:prstGeom>
                  <a:solidFill>
                    <a:schemeClr val="bg1"/>
                  </a:solidFill>
                  <a:ln w="63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40"/>
                  <p:cNvGrpSpPr/>
                  <p:nvPr/>
                </p:nvGrpSpPr>
                <p:grpSpPr>
                  <a:xfrm>
                    <a:off x="6766653" y="1833619"/>
                    <a:ext cx="4911281" cy="3425552"/>
                    <a:chOff x="6766653" y="1833619"/>
                    <a:chExt cx="4911281" cy="3425552"/>
                  </a:xfrm>
                </p:grpSpPr>
                <p:sp>
                  <p:nvSpPr>
                    <p:cNvPr id="31" name="椭圆 30"/>
                    <p:cNvSpPr/>
                    <p:nvPr/>
                  </p:nvSpPr>
                  <p:spPr>
                    <a:xfrm>
                      <a:off x="7678128" y="2269807"/>
                      <a:ext cx="2880000" cy="2880000"/>
                    </a:xfrm>
                    <a:prstGeom prst="ellipse">
                      <a:avLst/>
                    </a:prstGeom>
                    <a:noFill/>
                    <a:ln w="63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10327765" y="2920718"/>
                      <a:ext cx="320000" cy="320000"/>
                    </a:xfrm>
                    <a:prstGeom prst="ellipse">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accent3">
                              <a:lumMod val="50000"/>
                            </a:schemeClr>
                          </a:solidFill>
                          <a:latin typeface="微软雅黑" panose="020B0503020204020204" pitchFamily="34" charset="-122"/>
                          <a:ea typeface="微软雅黑" panose="020B0503020204020204" pitchFamily="34" charset="-122"/>
                        </a:rPr>
                        <a:t>3</a:t>
                      </a:r>
                      <a:endParaRPr lang="zh-CN" altLang="en-US" sz="1200" b="1" dirty="0">
                        <a:solidFill>
                          <a:schemeClr val="accent3">
                            <a:lumMod val="50000"/>
                          </a:schemeClr>
                        </a:solidFill>
                        <a:latin typeface="微软雅黑" panose="020B0503020204020204" pitchFamily="34" charset="-122"/>
                        <a:ea typeface="微软雅黑" panose="020B0503020204020204" pitchFamily="34" charset="-122"/>
                      </a:endParaRPr>
                    </a:p>
                  </p:txBody>
                </p:sp>
                <p:sp>
                  <p:nvSpPr>
                    <p:cNvPr id="33" name="椭圆 32"/>
                    <p:cNvSpPr/>
                    <p:nvPr/>
                  </p:nvSpPr>
                  <p:spPr>
                    <a:xfrm>
                      <a:off x="10200859" y="4331958"/>
                      <a:ext cx="320000" cy="320000"/>
                    </a:xfrm>
                    <a:prstGeom prst="ellipse">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accent3">
                              <a:lumMod val="50000"/>
                            </a:schemeClr>
                          </a:solidFill>
                          <a:latin typeface="微软雅黑" panose="020B0503020204020204" pitchFamily="34" charset="-122"/>
                          <a:ea typeface="微软雅黑" panose="020B0503020204020204" pitchFamily="34" charset="-122"/>
                        </a:rPr>
                        <a:t>4</a:t>
                      </a:r>
                      <a:endParaRPr lang="zh-CN" altLang="en-US" sz="1200" b="1" dirty="0">
                        <a:solidFill>
                          <a:schemeClr val="accent3">
                            <a:lumMod val="50000"/>
                          </a:schemeClr>
                        </a:solidFill>
                        <a:latin typeface="微软雅黑" panose="020B0503020204020204" pitchFamily="34" charset="-122"/>
                        <a:ea typeface="微软雅黑" panose="020B0503020204020204" pitchFamily="34" charset="-122"/>
                      </a:endParaRPr>
                    </a:p>
                  </p:txBody>
                </p:sp>
                <p:sp>
                  <p:nvSpPr>
                    <p:cNvPr id="34" name="椭圆 33"/>
                    <p:cNvSpPr/>
                    <p:nvPr/>
                  </p:nvSpPr>
                  <p:spPr>
                    <a:xfrm>
                      <a:off x="8934316" y="4939171"/>
                      <a:ext cx="320000" cy="320000"/>
                    </a:xfrm>
                    <a:prstGeom prst="ellipse">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accent3">
                              <a:lumMod val="50000"/>
                            </a:schemeClr>
                          </a:solidFill>
                          <a:latin typeface="微软雅黑" panose="020B0503020204020204" pitchFamily="34" charset="-122"/>
                          <a:ea typeface="微软雅黑" panose="020B0503020204020204" pitchFamily="34" charset="-122"/>
                        </a:rPr>
                        <a:t>5</a:t>
                      </a:r>
                      <a:endParaRPr lang="zh-CN" altLang="en-US" sz="1200" b="1" dirty="0">
                        <a:solidFill>
                          <a:schemeClr val="accent3">
                            <a:lumMod val="50000"/>
                          </a:schemeClr>
                        </a:solidFill>
                        <a:latin typeface="微软雅黑" panose="020B0503020204020204" pitchFamily="34" charset="-122"/>
                        <a:ea typeface="微软雅黑" panose="020B0503020204020204" pitchFamily="34" charset="-122"/>
                      </a:endParaRPr>
                    </a:p>
                  </p:txBody>
                </p:sp>
                <p:sp>
                  <p:nvSpPr>
                    <p:cNvPr id="35" name="椭圆 34"/>
                    <p:cNvSpPr/>
                    <p:nvPr/>
                  </p:nvSpPr>
                  <p:spPr>
                    <a:xfrm>
                      <a:off x="7607427" y="2920718"/>
                      <a:ext cx="320000" cy="320000"/>
                    </a:xfrm>
                    <a:prstGeom prst="ellipse">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accent3">
                              <a:lumMod val="50000"/>
                            </a:schemeClr>
                          </a:solidFill>
                          <a:latin typeface="微软雅黑" panose="020B0503020204020204" pitchFamily="34" charset="-122"/>
                          <a:ea typeface="微软雅黑" panose="020B0503020204020204" pitchFamily="34" charset="-122"/>
                        </a:rPr>
                        <a:t>1</a:t>
                      </a:r>
                      <a:endParaRPr lang="zh-CN" altLang="en-US" sz="1200" b="1" dirty="0">
                        <a:solidFill>
                          <a:schemeClr val="accent3">
                            <a:lumMod val="50000"/>
                          </a:schemeClr>
                        </a:solidFill>
                        <a:latin typeface="微软雅黑" panose="020B0503020204020204" pitchFamily="34" charset="-122"/>
                        <a:ea typeface="微软雅黑" panose="020B0503020204020204" pitchFamily="34" charset="-122"/>
                      </a:endParaRPr>
                    </a:p>
                  </p:txBody>
                </p:sp>
                <p:cxnSp>
                  <p:nvCxnSpPr>
                    <p:cNvPr id="36" name="直接连接符 46"/>
                    <p:cNvCxnSpPr>
                      <a:stCxn id="32" idx="4"/>
                      <a:endCxn id="33" idx="0"/>
                    </p:cNvCxnSpPr>
                    <p:nvPr/>
                  </p:nvCxnSpPr>
                  <p:spPr>
                    <a:xfrm flipH="1">
                      <a:off x="10360859" y="3240718"/>
                      <a:ext cx="126907" cy="109124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7" name="TextBox 47"/>
                    <p:cNvSpPr txBox="1"/>
                    <p:nvPr/>
                  </p:nvSpPr>
                  <p:spPr>
                    <a:xfrm>
                      <a:off x="9410422" y="1833619"/>
                      <a:ext cx="1290966" cy="569957"/>
                    </a:xfrm>
                    <a:prstGeom prst="rect">
                      <a:avLst/>
                    </a:prstGeom>
                    <a:noFill/>
                    <a:ln>
                      <a:noFill/>
                    </a:ln>
                  </p:spPr>
                  <p:txBody>
                    <a:bodyPr wrap="square" rtlCol="0">
                      <a:spAutoFit/>
                    </a:bodyPr>
                    <a:lstStyle/>
                    <a:p>
                      <a:r>
                        <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rPr>
                        <a:t>招聘甄选与入职引导</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8" name="TextBox 48"/>
                    <p:cNvSpPr txBox="1"/>
                    <p:nvPr/>
                  </p:nvSpPr>
                  <p:spPr>
                    <a:xfrm>
                      <a:off x="6766653" y="4593387"/>
                      <a:ext cx="1275388" cy="569957"/>
                    </a:xfrm>
                    <a:prstGeom prst="rect">
                      <a:avLst/>
                    </a:prstGeom>
                    <a:noFill/>
                    <a:ln>
                      <a:noFill/>
                    </a:ln>
                  </p:spPr>
                  <p:txBody>
                    <a:bodyPr wrap="square" rtlCol="0">
                      <a:spAutoFit/>
                    </a:bodyPr>
                    <a:lstStyle/>
                    <a:p>
                      <a:r>
                        <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rPr>
                        <a:t>晋升考评与履职辅导</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9" name="TextBox 49"/>
                    <p:cNvSpPr txBox="1"/>
                    <p:nvPr/>
                  </p:nvSpPr>
                  <p:spPr>
                    <a:xfrm>
                      <a:off x="10270228" y="4674795"/>
                      <a:ext cx="1371268" cy="569957"/>
                    </a:xfrm>
                    <a:prstGeom prst="rect">
                      <a:avLst/>
                    </a:prstGeom>
                    <a:noFill/>
                    <a:ln>
                      <a:noFill/>
                    </a:ln>
                  </p:spPr>
                  <p:txBody>
                    <a:bodyPr wrap="square" rtlCol="0">
                      <a:spAutoFit/>
                    </a:bodyPr>
                    <a:lstStyle/>
                    <a:p>
                      <a:pPr algn="ctr"/>
                      <a:r>
                        <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rPr>
                        <a:t>职业匹配性诊断及人员调配</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 name="TextBox 50"/>
                    <p:cNvSpPr txBox="1"/>
                    <p:nvPr/>
                  </p:nvSpPr>
                  <p:spPr>
                    <a:xfrm>
                      <a:off x="10487747" y="3138333"/>
                      <a:ext cx="1190187" cy="797939"/>
                    </a:xfrm>
                    <a:prstGeom prst="rect">
                      <a:avLst/>
                    </a:prstGeom>
                    <a:noFill/>
                    <a:ln>
                      <a:noFill/>
                    </a:ln>
                  </p:spPr>
                  <p:txBody>
                    <a:bodyPr wrap="square" rtlCol="0">
                      <a:spAutoFit/>
                    </a:bodyPr>
                    <a:lstStyle/>
                    <a:p>
                      <a:pPr algn="ctr"/>
                      <a:r>
                        <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rPr>
                        <a:t>绩效潜能</a:t>
                      </a:r>
                      <a:endParaRPr lang="en-US" altLang="zh-CN" sz="12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rPr>
                        <a:t>评估与绩效辅导</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41" name="直接连接符 51"/>
                    <p:cNvCxnSpPr>
                      <a:stCxn id="34" idx="6"/>
                      <a:endCxn id="33" idx="3"/>
                    </p:cNvCxnSpPr>
                    <p:nvPr/>
                  </p:nvCxnSpPr>
                  <p:spPr>
                    <a:xfrm flipV="1">
                      <a:off x="9254316" y="4605094"/>
                      <a:ext cx="993406" cy="494076"/>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52"/>
                    <p:cNvCxnSpPr>
                      <a:stCxn id="25" idx="4"/>
                      <a:endCxn id="34" idx="2"/>
                    </p:cNvCxnSpPr>
                    <p:nvPr/>
                  </p:nvCxnSpPr>
                  <p:spPr>
                    <a:xfrm>
                      <a:off x="7927445" y="4600833"/>
                      <a:ext cx="1006871" cy="49833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53"/>
                    <p:cNvCxnSpPr>
                      <a:stCxn id="32" idx="1"/>
                      <a:endCxn id="23" idx="6"/>
                    </p:cNvCxnSpPr>
                    <p:nvPr/>
                  </p:nvCxnSpPr>
                  <p:spPr>
                    <a:xfrm flipH="1" flipV="1">
                      <a:off x="9287614" y="2280630"/>
                      <a:ext cx="1087015" cy="686952"/>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23" name="椭圆 22"/>
                <p:cNvSpPr/>
                <p:nvPr/>
              </p:nvSpPr>
              <p:spPr>
                <a:xfrm>
                  <a:off x="2713243" y="3412593"/>
                  <a:ext cx="288000" cy="288000"/>
                </a:xfrm>
                <a:prstGeom prst="ellipse">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accent3">
                          <a:lumMod val="50000"/>
                        </a:schemeClr>
                      </a:solidFill>
                      <a:latin typeface="微软雅黑" panose="020B0503020204020204" pitchFamily="34" charset="-122"/>
                      <a:ea typeface="微软雅黑" panose="020B0503020204020204" pitchFamily="34" charset="-122"/>
                    </a:rPr>
                    <a:t>2</a:t>
                  </a:r>
                  <a:endParaRPr lang="zh-CN" altLang="en-US" sz="1200" b="1" dirty="0">
                    <a:solidFill>
                      <a:schemeClr val="accent3">
                        <a:lumMod val="50000"/>
                      </a:schemeClr>
                    </a:solidFill>
                    <a:latin typeface="微软雅黑" panose="020B0503020204020204" pitchFamily="34" charset="-122"/>
                    <a:ea typeface="微软雅黑" panose="020B0503020204020204" pitchFamily="34" charset="-122"/>
                  </a:endParaRPr>
                </a:p>
              </p:txBody>
            </p:sp>
            <p:sp>
              <p:nvSpPr>
                <p:cNvPr id="24" name="TextBox 33"/>
                <p:cNvSpPr txBox="1"/>
                <p:nvPr/>
              </p:nvSpPr>
              <p:spPr>
                <a:xfrm>
                  <a:off x="719250" y="4359699"/>
                  <a:ext cx="965903" cy="718146"/>
                </a:xfrm>
                <a:prstGeom prst="rect">
                  <a:avLst/>
                </a:prstGeom>
                <a:noFill/>
                <a:ln>
                  <a:noFill/>
                </a:ln>
              </p:spPr>
              <p:txBody>
                <a:bodyPr wrap="square" rtlCol="0">
                  <a:spAutoFit/>
                </a:bodyPr>
                <a:lstStyle/>
                <a:p>
                  <a:r>
                    <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rPr>
                    <a:t>人才盘点与人才发展规划</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5" name="椭圆 24"/>
                <p:cNvSpPr/>
                <p:nvPr/>
              </p:nvSpPr>
              <p:spPr>
                <a:xfrm>
                  <a:off x="1633091" y="5356777"/>
                  <a:ext cx="288000" cy="288000"/>
                </a:xfrm>
                <a:prstGeom prst="ellipse">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accent3">
                          <a:lumMod val="50000"/>
                        </a:schemeClr>
                      </a:solidFill>
                      <a:latin typeface="微软雅黑" panose="020B0503020204020204" pitchFamily="34" charset="-122"/>
                      <a:ea typeface="微软雅黑" panose="020B0503020204020204" pitchFamily="34" charset="-122"/>
                    </a:rPr>
                    <a:t>6</a:t>
                  </a:r>
                  <a:endParaRPr lang="zh-CN" altLang="en-US" sz="1200" b="1" dirty="0">
                    <a:solidFill>
                      <a:schemeClr val="accent3">
                        <a:lumMod val="50000"/>
                      </a:schemeClr>
                    </a:solidFill>
                    <a:latin typeface="微软雅黑" panose="020B0503020204020204" pitchFamily="34" charset="-122"/>
                    <a:ea typeface="微软雅黑" panose="020B0503020204020204" pitchFamily="34" charset="-122"/>
                  </a:endParaRPr>
                </a:p>
              </p:txBody>
            </p:sp>
            <p:sp>
              <p:nvSpPr>
                <p:cNvPr id="26" name="TextBox 36"/>
                <p:cNvSpPr txBox="1"/>
                <p:nvPr/>
              </p:nvSpPr>
              <p:spPr>
                <a:xfrm>
                  <a:off x="2092529" y="6316127"/>
                  <a:ext cx="1600174" cy="307777"/>
                </a:xfrm>
                <a:prstGeom prst="rect">
                  <a:avLst/>
                </a:prstGeom>
                <a:noFill/>
                <a:ln>
                  <a:noFill/>
                </a:ln>
              </p:spPr>
              <p:txBody>
                <a:bodyPr wrap="square" rtlCol="0">
                  <a:spAutoFit/>
                </a:bodyPr>
                <a:lstStyle/>
                <a:p>
                  <a:r>
                    <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rPr>
                    <a:t>领导力评价及发展</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27" name="直接连接符 37"/>
                <p:cNvCxnSpPr>
                  <a:stCxn id="25" idx="1"/>
                  <a:endCxn id="35" idx="4"/>
                </p:cNvCxnSpPr>
                <p:nvPr/>
              </p:nvCxnSpPr>
              <p:spPr>
                <a:xfrm flipH="1" flipV="1">
                  <a:off x="1633075" y="4420673"/>
                  <a:ext cx="42193" cy="978281"/>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38"/>
                <p:cNvCxnSpPr>
                  <a:stCxn id="35" idx="7"/>
                  <a:endCxn id="23" idx="2"/>
                </p:cNvCxnSpPr>
                <p:nvPr/>
              </p:nvCxnSpPr>
              <p:spPr>
                <a:xfrm flipV="1">
                  <a:off x="1734898" y="3556593"/>
                  <a:ext cx="978345" cy="618257"/>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1" name="TextBox 30"/>
              <p:cNvSpPr txBox="1"/>
              <p:nvPr/>
            </p:nvSpPr>
            <p:spPr>
              <a:xfrm>
                <a:off x="696987" y="2870031"/>
                <a:ext cx="4248474" cy="338554"/>
              </a:xfrm>
              <a:prstGeom prst="rect">
                <a:avLst/>
              </a:prstGeom>
              <a:noFill/>
            </p:spPr>
            <p:txBody>
              <a:bodyPr wrap="square" rtlCol="0">
                <a:spAutoFit/>
              </a:bodyPr>
              <a:lstStyle/>
              <a:p>
                <a:pPr algn="ctr"/>
                <a:r>
                  <a:rPr lang="zh-CN" altLang="en-US" sz="1600" b="1" dirty="0">
                    <a:solidFill>
                      <a:schemeClr val="accent3">
                        <a:lumMod val="50000"/>
                      </a:schemeClr>
                    </a:solidFill>
                    <a:latin typeface="微软雅黑" panose="020B0503020204020204" pitchFamily="34" charset="-122"/>
                    <a:ea typeface="微软雅黑" panose="020B0503020204020204" pitchFamily="34" charset="-122"/>
                  </a:rPr>
                  <a:t>人才评价与发展解决方案体系</a:t>
                </a:r>
                <a:endParaRPr lang="zh-CN" altLang="en-US" sz="1600" b="1" dirty="0">
                  <a:solidFill>
                    <a:schemeClr val="accent3">
                      <a:lumMod val="50000"/>
                    </a:schemeClr>
                  </a:solidFill>
                  <a:latin typeface="微软雅黑" panose="020B0503020204020204" pitchFamily="34" charset="-122"/>
                  <a:ea typeface="微软雅黑" panose="020B0503020204020204" pitchFamily="34" charset="-122"/>
                </a:endParaRPr>
              </a:p>
            </p:txBody>
          </p:sp>
        </p:grpSp>
        <p:pic>
          <p:nvPicPr>
            <p:cNvPr id="19" name="Picture 2" descr="F:\360云盘\04-待整理ing\pic\10010-120206213P664.jpg"/>
            <p:cNvPicPr>
              <a:picLocks noChangeArrowheads="1"/>
            </p:cNvPicPr>
            <p:nvPr/>
          </p:nvPicPr>
          <p:blipFill rotWithShape="1">
            <a:blip r:embed="rId2" cstate="print">
              <a:extLst>
                <a:ext uri="{28A0092B-C50C-407E-A947-70E740481C1C}">
                  <a14:useLocalDpi xmlns:a14="http://schemas.microsoft.com/office/drawing/2010/main" val="0"/>
                </a:ext>
              </a:extLst>
            </a:blip>
            <a:srcRect l="6732" r="5321"/>
            <a:stretch>
              <a:fillRect/>
            </a:stretch>
          </p:blipFill>
          <p:spPr bwMode="auto">
            <a:xfrm>
              <a:off x="1849115" y="3950389"/>
              <a:ext cx="1800000" cy="1800000"/>
            </a:xfrm>
            <a:prstGeom prst="ellipse">
              <a:avLst/>
            </a:prstGeom>
            <a:noFill/>
            <a:ln w="19050">
              <a:solidFill>
                <a:schemeClr val="bg1">
                  <a:lumMod val="9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957943" y="665359"/>
            <a:ext cx="6001927" cy="461665"/>
          </a:xfrm>
          <a:prstGeom prst="rect">
            <a:avLst/>
          </a:prstGeom>
          <a:noFill/>
        </p:spPr>
        <p:txBody>
          <a:bodyPr wrap="square" rtlCol="0">
            <a:spAutoFit/>
          </a:bodyPr>
          <a:lstStyle/>
          <a:p>
            <a:r>
              <a:rPr lang="zh-CN" altLang="en-US" sz="2400" b="1" dirty="0">
                <a:solidFill>
                  <a:srgbClr val="5F5E5C"/>
                </a:solidFill>
                <a:latin typeface="微软雅黑" panose="020B0503020204020204" pitchFamily="34" charset="-122"/>
                <a:ea typeface="微软雅黑" panose="020B0503020204020204" pitchFamily="34" charset="-122"/>
              </a:rPr>
              <a:t>人力资源管理体系调改服务</a:t>
            </a:r>
            <a:endParaRPr lang="zh-CN" altLang="en-US" sz="2400" b="1" dirty="0">
              <a:solidFill>
                <a:srgbClr val="5F5E5C"/>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1008388" y="1553030"/>
            <a:ext cx="6031042" cy="4442048"/>
            <a:chOff x="985019" y="836712"/>
            <a:chExt cx="5252891" cy="3863301"/>
          </a:xfrm>
        </p:grpSpPr>
        <p:sp>
          <p:nvSpPr>
            <p:cNvPr id="5" name="矩形 4"/>
            <p:cNvSpPr/>
            <p:nvPr/>
          </p:nvSpPr>
          <p:spPr>
            <a:xfrm>
              <a:off x="985019" y="836712"/>
              <a:ext cx="5252891" cy="3863301"/>
            </a:xfrm>
            <a:prstGeom prst="rect">
              <a:avLst/>
            </a:prstGeom>
            <a:solidFill>
              <a:schemeClr val="bg1"/>
            </a:solidFill>
            <a:ln w="952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nvGrpSpPr>
            <p:cNvPr id="4" name="Group 24"/>
            <p:cNvGrpSpPr/>
            <p:nvPr/>
          </p:nvGrpSpPr>
          <p:grpSpPr bwMode="auto">
            <a:xfrm>
              <a:off x="1081445" y="946442"/>
              <a:ext cx="4731230" cy="3609470"/>
              <a:chOff x="113" y="1010"/>
              <a:chExt cx="3636" cy="2837"/>
            </a:xfrm>
          </p:grpSpPr>
          <p:sp>
            <p:nvSpPr>
              <p:cNvPr id="6" name="Oval 4"/>
              <p:cNvSpPr>
                <a:spLocks noChangeAspect="1" noChangeArrowheads="1"/>
              </p:cNvSpPr>
              <p:nvPr/>
            </p:nvSpPr>
            <p:spPr bwMode="auto">
              <a:xfrm>
                <a:off x="113" y="2591"/>
                <a:ext cx="816" cy="816"/>
              </a:xfrm>
              <a:prstGeom prst="ellipse">
                <a:avLst/>
              </a:prstGeom>
              <a:solidFill>
                <a:srgbClr val="B39C61"/>
              </a:solidFill>
              <a:ln w="9525">
                <a:solidFill>
                  <a:srgbClr val="B39C61"/>
                </a:solidFill>
                <a:round/>
              </a:ln>
              <a:effectLst/>
              <a:scene3d>
                <a:camera prst="orthographicFront"/>
                <a:lightRig rig="threePt" dir="t"/>
              </a:scene3d>
              <a:sp3d>
                <a:bevelT/>
              </a:sp3d>
            </p:spPr>
            <p:txBody>
              <a:bodyPr wrap="none" anchor="ctr"/>
              <a:lstStyle/>
              <a:p>
                <a:pPr>
                  <a:defRPr/>
                </a:pPr>
                <a:endParaRPr lang="zh-CN" altLang="en-US" b="1">
                  <a:latin typeface="微软雅黑" panose="020B0503020204020204" pitchFamily="34" charset="-122"/>
                  <a:ea typeface="微软雅黑" panose="020B0503020204020204" pitchFamily="34" charset="-122"/>
                  <a:cs typeface="宋体" panose="02010600030101010101" pitchFamily="2" charset="-122"/>
                </a:endParaRPr>
              </a:p>
            </p:txBody>
          </p:sp>
          <p:sp>
            <p:nvSpPr>
              <p:cNvPr id="7" name="Oval 5"/>
              <p:cNvSpPr>
                <a:spLocks noChangeAspect="1" noChangeArrowheads="1"/>
              </p:cNvSpPr>
              <p:nvPr/>
            </p:nvSpPr>
            <p:spPr bwMode="auto">
              <a:xfrm>
                <a:off x="167" y="2631"/>
                <a:ext cx="707" cy="707"/>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algn="ctr" eaLnBrk="0" hangingPunct="0"/>
                <a:r>
                  <a:rPr lang="zh-CN" altLang="en-US" sz="1400" b="1" dirty="0">
                    <a:latin typeface="微软雅黑" panose="020B0503020204020204" pitchFamily="34" charset="-122"/>
                    <a:ea typeface="微软雅黑" panose="020B0503020204020204" pitchFamily="34" charset="-122"/>
                  </a:rPr>
                  <a:t>企业</a:t>
                </a:r>
                <a:endParaRPr lang="en-US" altLang="zh-CN" sz="1400" b="1" dirty="0">
                  <a:latin typeface="微软雅黑" panose="020B0503020204020204" pitchFamily="34" charset="-122"/>
                  <a:ea typeface="微软雅黑" panose="020B0503020204020204" pitchFamily="34" charset="-122"/>
                </a:endParaRPr>
              </a:p>
              <a:p>
                <a:pPr algn="ctr" eaLnBrk="0" hangingPunct="0"/>
                <a:r>
                  <a:rPr lang="zh-CN" altLang="en-US" sz="1400" b="1" dirty="0">
                    <a:latin typeface="微软雅黑" panose="020B0503020204020204" pitchFamily="34" charset="-122"/>
                    <a:ea typeface="微软雅黑" panose="020B0503020204020204" pitchFamily="34" charset="-122"/>
                  </a:rPr>
                  <a:t>人效调整</a:t>
                </a:r>
                <a:endParaRPr lang="en-US" altLang="ko-KR" sz="1400" b="1" dirty="0">
                  <a:latin typeface="微软雅黑" panose="020B0503020204020204" pitchFamily="34" charset="-122"/>
                  <a:ea typeface="微软雅黑" panose="020B0503020204020204" pitchFamily="34" charset="-122"/>
                </a:endParaRPr>
              </a:p>
            </p:txBody>
          </p:sp>
          <p:sp>
            <p:nvSpPr>
              <p:cNvPr id="8" name="Oval 6"/>
              <p:cNvSpPr>
                <a:spLocks noChangeAspect="1" noChangeArrowheads="1"/>
              </p:cNvSpPr>
              <p:nvPr/>
            </p:nvSpPr>
            <p:spPr bwMode="auto">
              <a:xfrm>
                <a:off x="1261" y="3055"/>
                <a:ext cx="792" cy="792"/>
              </a:xfrm>
              <a:prstGeom prst="ellipse">
                <a:avLst/>
              </a:prstGeom>
              <a:solidFill>
                <a:srgbClr val="B39C61"/>
              </a:solidFill>
              <a:ln w="9525">
                <a:solidFill>
                  <a:srgbClr val="B39C61"/>
                </a:solidFill>
                <a:round/>
              </a:ln>
              <a:effectLst/>
              <a:scene3d>
                <a:camera prst="orthographicFront"/>
                <a:lightRig rig="threePt" dir="t"/>
              </a:scene3d>
              <a:sp3d>
                <a:bevelT/>
              </a:sp3d>
            </p:spPr>
            <p:txBody>
              <a:bodyPr wrap="none" anchor="ctr"/>
              <a:lstStyle/>
              <a:p>
                <a:pPr>
                  <a:defRPr/>
                </a:pPr>
                <a:endParaRPr lang="zh-CN" altLang="en-US" b="1">
                  <a:latin typeface="微软雅黑" panose="020B0503020204020204" pitchFamily="34" charset="-122"/>
                  <a:ea typeface="微软雅黑" panose="020B0503020204020204" pitchFamily="34" charset="-122"/>
                  <a:cs typeface="宋体" panose="02010600030101010101" pitchFamily="2" charset="-122"/>
                </a:endParaRPr>
              </a:p>
            </p:txBody>
          </p:sp>
          <p:sp>
            <p:nvSpPr>
              <p:cNvPr id="9" name="Oval 7"/>
              <p:cNvSpPr>
                <a:spLocks noChangeAspect="1" noChangeArrowheads="1"/>
              </p:cNvSpPr>
              <p:nvPr/>
            </p:nvSpPr>
            <p:spPr bwMode="auto">
              <a:xfrm>
                <a:off x="1317" y="3111"/>
                <a:ext cx="667" cy="667"/>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algn="ctr" eaLnBrk="0" hangingPunct="0"/>
                <a:r>
                  <a:rPr lang="zh-CN" altLang="en-US" sz="1400" b="1" dirty="0">
                    <a:latin typeface="微软雅黑" panose="020B0503020204020204" pitchFamily="34" charset="-122"/>
                    <a:ea typeface="微软雅黑" panose="020B0503020204020204" pitchFamily="34" charset="-122"/>
                  </a:rPr>
                  <a:t>岗位评估及</a:t>
                </a:r>
                <a:endParaRPr lang="en-US" altLang="zh-CN" sz="1400" b="1" dirty="0">
                  <a:latin typeface="微软雅黑" panose="020B0503020204020204" pitchFamily="34" charset="-122"/>
                  <a:ea typeface="微软雅黑" panose="020B0503020204020204" pitchFamily="34" charset="-122"/>
                </a:endParaRPr>
              </a:p>
              <a:p>
                <a:pPr algn="ctr" eaLnBrk="0" hangingPunct="0"/>
                <a:r>
                  <a:rPr lang="zh-CN" altLang="en-US" sz="1400" b="1" dirty="0">
                    <a:latin typeface="微软雅黑" panose="020B0503020204020204" pitchFamily="34" charset="-122"/>
                    <a:ea typeface="微软雅黑" panose="020B0503020204020204" pitchFamily="34" charset="-122"/>
                  </a:rPr>
                  <a:t>薪酬体系调改</a:t>
                </a:r>
                <a:endParaRPr lang="en-US" altLang="ko-KR" sz="1400" b="1" dirty="0">
                  <a:latin typeface="微软雅黑" panose="020B0503020204020204" pitchFamily="34" charset="-122"/>
                  <a:ea typeface="微软雅黑" panose="020B0503020204020204" pitchFamily="34" charset="-122"/>
                </a:endParaRPr>
              </a:p>
            </p:txBody>
          </p:sp>
          <p:sp>
            <p:nvSpPr>
              <p:cNvPr id="10" name="Oval 8"/>
              <p:cNvSpPr>
                <a:spLocks noChangeArrowheads="1"/>
              </p:cNvSpPr>
              <p:nvPr/>
            </p:nvSpPr>
            <p:spPr bwMode="auto">
              <a:xfrm>
                <a:off x="1815" y="2206"/>
                <a:ext cx="775" cy="792"/>
              </a:xfrm>
              <a:prstGeom prst="ellipse">
                <a:avLst/>
              </a:prstGeom>
              <a:solidFill>
                <a:srgbClr val="B39C61"/>
              </a:solidFill>
              <a:ln w="9525">
                <a:noFill/>
                <a:round/>
              </a:ln>
              <a:effectLst/>
              <a:scene3d>
                <a:camera prst="orthographicFront"/>
                <a:lightRig rig="threePt" dir="t"/>
              </a:scene3d>
              <a:sp3d>
                <a:bevelT/>
              </a:sp3d>
            </p:spPr>
            <p:txBody>
              <a:bodyPr wrap="none" anchor="ctr"/>
              <a:lstStyle/>
              <a:p>
                <a:pPr>
                  <a:defRPr/>
                </a:pPr>
                <a:endParaRPr lang="zh-CN" altLang="en-US" b="1">
                  <a:latin typeface="微软雅黑" panose="020B0503020204020204" pitchFamily="34" charset="-122"/>
                  <a:ea typeface="微软雅黑" panose="020B0503020204020204" pitchFamily="34" charset="-122"/>
                  <a:cs typeface="宋体" panose="02010600030101010101" pitchFamily="2" charset="-122"/>
                </a:endParaRPr>
              </a:p>
            </p:txBody>
          </p:sp>
          <p:sp>
            <p:nvSpPr>
              <p:cNvPr id="11" name="Oval 9"/>
              <p:cNvSpPr>
                <a:spLocks noChangeArrowheads="1"/>
              </p:cNvSpPr>
              <p:nvPr/>
            </p:nvSpPr>
            <p:spPr bwMode="auto">
              <a:xfrm>
                <a:off x="1864" y="2247"/>
                <a:ext cx="692" cy="707"/>
              </a:xfrm>
              <a:prstGeom prst="ellipse">
                <a:avLst/>
              </a:prstGeom>
              <a:solidFill>
                <a:schemeClr val="bg1"/>
              </a:solidFill>
              <a:ln w="9525">
                <a:solidFill>
                  <a:srgbClr val="B39C61"/>
                </a:solidFill>
              </a:ln>
            </p:spPr>
            <p:txBody>
              <a:bodyPr wrap="none" anchor="ctr"/>
              <a:lstStyle/>
              <a:p>
                <a:pPr algn="ctr" eaLnBrk="0" hangingPunct="0"/>
                <a:r>
                  <a:rPr lang="zh-CN" altLang="zh-CN" sz="1400" b="1" dirty="0">
                    <a:latin typeface="微软雅黑" panose="020B0503020204020204" pitchFamily="34" charset="-122"/>
                    <a:ea typeface="微软雅黑" panose="020B0503020204020204" pitchFamily="34" charset="-122"/>
                  </a:rPr>
                  <a:t>企业评价与</a:t>
                </a:r>
                <a:endParaRPr lang="en-US" altLang="zh-CN" sz="1400" b="1" dirty="0">
                  <a:latin typeface="微软雅黑" panose="020B0503020204020204" pitchFamily="34" charset="-122"/>
                  <a:ea typeface="微软雅黑" panose="020B0503020204020204" pitchFamily="34" charset="-122"/>
                </a:endParaRPr>
              </a:p>
              <a:p>
                <a:pPr algn="ctr" eaLnBrk="0" hangingPunct="0"/>
                <a:r>
                  <a:rPr lang="zh-CN" altLang="zh-CN" sz="1400" b="1" dirty="0">
                    <a:latin typeface="微软雅黑" panose="020B0503020204020204" pitchFamily="34" charset="-122"/>
                    <a:ea typeface="微软雅黑" panose="020B0503020204020204" pitchFamily="34" charset="-122"/>
                  </a:rPr>
                  <a:t>考核体系</a:t>
                </a:r>
                <a:endParaRPr lang="en-US" altLang="ko-KR" sz="1400" b="1" dirty="0">
                  <a:latin typeface="微软雅黑" panose="020B0503020204020204" pitchFamily="34" charset="-122"/>
                  <a:ea typeface="微软雅黑" panose="020B0503020204020204" pitchFamily="34" charset="-122"/>
                </a:endParaRPr>
              </a:p>
            </p:txBody>
          </p:sp>
          <p:cxnSp>
            <p:nvCxnSpPr>
              <p:cNvPr id="12" name="AutoShape 10"/>
              <p:cNvCxnSpPr>
                <a:cxnSpLocks noChangeShapeType="1"/>
                <a:endCxn id="24" idx="0"/>
              </p:cNvCxnSpPr>
              <p:nvPr/>
            </p:nvCxnSpPr>
            <p:spPr bwMode="auto">
              <a:xfrm flipV="1">
                <a:off x="521" y="1067"/>
                <a:ext cx="870" cy="1524"/>
              </a:xfrm>
              <a:prstGeom prst="straightConnector1">
                <a:avLst/>
              </a:prstGeom>
              <a:noFill/>
              <a:ln w="25400" cap="rnd">
                <a:solidFill>
                  <a:schemeClr val="tx1"/>
                </a:solidFill>
                <a:prstDash val="sysDot"/>
                <a:round/>
              </a:ln>
              <a:extLst>
                <a:ext uri="{909E8E84-426E-40DD-AFC4-6F175D3DCCD1}">
                  <a14:hiddenFill xmlns:a14="http://schemas.microsoft.com/office/drawing/2010/main">
                    <a:noFill/>
                  </a14:hiddenFill>
                </a:ext>
              </a:extLst>
            </p:spPr>
          </p:cxnSp>
          <p:cxnSp>
            <p:nvCxnSpPr>
              <p:cNvPr id="13" name="AutoShape 11"/>
              <p:cNvCxnSpPr>
                <a:cxnSpLocks noChangeShapeType="1"/>
                <a:endCxn id="10" idx="2"/>
              </p:cNvCxnSpPr>
              <p:nvPr/>
            </p:nvCxnSpPr>
            <p:spPr bwMode="auto">
              <a:xfrm flipV="1">
                <a:off x="809" y="2602"/>
                <a:ext cx="1006" cy="109"/>
              </a:xfrm>
              <a:prstGeom prst="straightConnector1">
                <a:avLst/>
              </a:prstGeom>
              <a:noFill/>
              <a:ln w="25400" cap="rnd">
                <a:solidFill>
                  <a:schemeClr val="tx1"/>
                </a:solidFill>
                <a:prstDash val="sysDot"/>
                <a:round/>
              </a:ln>
              <a:extLst>
                <a:ext uri="{909E8E84-426E-40DD-AFC4-6F175D3DCCD1}">
                  <a14:hiddenFill xmlns:a14="http://schemas.microsoft.com/office/drawing/2010/main">
                    <a:noFill/>
                  </a14:hiddenFill>
                </a:ext>
              </a:extLst>
            </p:spPr>
          </p:cxnSp>
          <p:cxnSp>
            <p:nvCxnSpPr>
              <p:cNvPr id="14" name="AutoShape 12"/>
              <p:cNvCxnSpPr>
                <a:cxnSpLocks noChangeShapeType="1"/>
                <a:endCxn id="8" idx="2"/>
              </p:cNvCxnSpPr>
              <p:nvPr/>
            </p:nvCxnSpPr>
            <p:spPr bwMode="auto">
              <a:xfrm>
                <a:off x="809" y="3287"/>
                <a:ext cx="452" cy="164"/>
              </a:xfrm>
              <a:prstGeom prst="straightConnector1">
                <a:avLst/>
              </a:prstGeom>
              <a:noFill/>
              <a:ln w="25400" cap="rnd">
                <a:solidFill>
                  <a:schemeClr val="tx1"/>
                </a:solidFill>
                <a:prstDash val="sysDot"/>
                <a:round/>
              </a:ln>
              <a:extLst>
                <a:ext uri="{909E8E84-426E-40DD-AFC4-6F175D3DCCD1}">
                  <a14:hiddenFill xmlns:a14="http://schemas.microsoft.com/office/drawing/2010/main">
                    <a:noFill/>
                  </a14:hiddenFill>
                </a:ext>
              </a:extLst>
            </p:spPr>
          </p:cxnSp>
          <p:cxnSp>
            <p:nvCxnSpPr>
              <p:cNvPr id="15" name="AutoShape 13"/>
              <p:cNvCxnSpPr>
                <a:cxnSpLocks noChangeShapeType="1"/>
                <a:stCxn id="10" idx="6"/>
                <a:endCxn id="21" idx="2"/>
              </p:cNvCxnSpPr>
              <p:nvPr/>
            </p:nvCxnSpPr>
            <p:spPr bwMode="auto">
              <a:xfrm>
                <a:off x="2590" y="2602"/>
                <a:ext cx="387" cy="111"/>
              </a:xfrm>
              <a:prstGeom prst="straightConnector1">
                <a:avLst/>
              </a:prstGeom>
              <a:noFill/>
              <a:ln w="25400" cap="rnd">
                <a:solidFill>
                  <a:schemeClr val="tx1"/>
                </a:solidFill>
                <a:prstDash val="sysDot"/>
                <a:round/>
              </a:ln>
              <a:extLst>
                <a:ext uri="{909E8E84-426E-40DD-AFC4-6F175D3DCCD1}">
                  <a14:hiddenFill xmlns:a14="http://schemas.microsoft.com/office/drawing/2010/main">
                    <a:noFill/>
                  </a14:hiddenFill>
                </a:ext>
              </a:extLst>
            </p:spPr>
          </p:cxnSp>
          <p:cxnSp>
            <p:nvCxnSpPr>
              <p:cNvPr id="16" name="AutoShape 14"/>
              <p:cNvCxnSpPr>
                <a:cxnSpLocks noChangeShapeType="1"/>
                <a:stCxn id="8" idx="6"/>
                <a:endCxn id="21" idx="3"/>
              </p:cNvCxnSpPr>
              <p:nvPr/>
            </p:nvCxnSpPr>
            <p:spPr bwMode="auto">
              <a:xfrm flipV="1">
                <a:off x="2053" y="2992"/>
                <a:ext cx="1037" cy="459"/>
              </a:xfrm>
              <a:prstGeom prst="straightConnector1">
                <a:avLst/>
              </a:prstGeom>
              <a:noFill/>
              <a:ln w="25400" cap="rnd">
                <a:solidFill>
                  <a:schemeClr val="tx1"/>
                </a:solidFill>
                <a:prstDash val="sysDot"/>
                <a:round/>
              </a:ln>
              <a:extLst>
                <a:ext uri="{909E8E84-426E-40DD-AFC4-6F175D3DCCD1}">
                  <a14:hiddenFill xmlns:a14="http://schemas.microsoft.com/office/drawing/2010/main">
                    <a:noFill/>
                  </a14:hiddenFill>
                </a:ext>
              </a:extLst>
            </p:spPr>
          </p:cxnSp>
          <p:cxnSp>
            <p:nvCxnSpPr>
              <p:cNvPr id="17" name="AutoShape 15"/>
              <p:cNvCxnSpPr>
                <a:cxnSpLocks noChangeShapeType="1"/>
                <a:stCxn id="8" idx="1"/>
                <a:endCxn id="23" idx="2"/>
              </p:cNvCxnSpPr>
              <p:nvPr/>
            </p:nvCxnSpPr>
            <p:spPr bwMode="auto">
              <a:xfrm flipV="1">
                <a:off x="1377" y="2195"/>
                <a:ext cx="15" cy="976"/>
              </a:xfrm>
              <a:prstGeom prst="straightConnector1">
                <a:avLst/>
              </a:prstGeom>
              <a:noFill/>
              <a:ln w="25400" cap="rnd">
                <a:solidFill>
                  <a:schemeClr val="tx1"/>
                </a:solidFill>
                <a:prstDash val="sysDot"/>
                <a:round/>
              </a:ln>
              <a:extLst>
                <a:ext uri="{909E8E84-426E-40DD-AFC4-6F175D3DCCD1}">
                  <a14:hiddenFill xmlns:a14="http://schemas.microsoft.com/office/drawing/2010/main">
                    <a:noFill/>
                  </a14:hiddenFill>
                </a:ext>
              </a:extLst>
            </p:spPr>
          </p:cxnSp>
          <p:cxnSp>
            <p:nvCxnSpPr>
              <p:cNvPr id="18" name="AutoShape 16"/>
              <p:cNvCxnSpPr>
                <a:cxnSpLocks noChangeShapeType="1"/>
                <a:stCxn id="10" idx="1"/>
                <a:endCxn id="24" idx="7"/>
              </p:cNvCxnSpPr>
              <p:nvPr/>
            </p:nvCxnSpPr>
            <p:spPr bwMode="auto">
              <a:xfrm flipH="1" flipV="1">
                <a:off x="1009" y="1226"/>
                <a:ext cx="919" cy="1096"/>
              </a:xfrm>
              <a:prstGeom prst="straightConnector1">
                <a:avLst/>
              </a:prstGeom>
              <a:noFill/>
              <a:ln w="25400" cap="rnd">
                <a:solidFill>
                  <a:schemeClr val="tx1"/>
                </a:solidFill>
                <a:prstDash val="sysDot"/>
                <a:round/>
              </a:ln>
              <a:extLst>
                <a:ext uri="{909E8E84-426E-40DD-AFC4-6F175D3DCCD1}">
                  <a14:hiddenFill xmlns:a14="http://schemas.microsoft.com/office/drawing/2010/main">
                    <a:noFill/>
                  </a14:hiddenFill>
                </a:ext>
              </a:extLst>
            </p:spPr>
          </p:cxnSp>
          <p:cxnSp>
            <p:nvCxnSpPr>
              <p:cNvPr id="19" name="AutoShape 17"/>
              <p:cNvCxnSpPr>
                <a:cxnSpLocks noChangeShapeType="1"/>
                <a:endCxn id="24" idx="2"/>
              </p:cNvCxnSpPr>
              <p:nvPr/>
            </p:nvCxnSpPr>
            <p:spPr bwMode="auto">
              <a:xfrm flipH="1" flipV="1">
                <a:off x="1932" y="1608"/>
                <a:ext cx="1199" cy="867"/>
              </a:xfrm>
              <a:prstGeom prst="straightConnector1">
                <a:avLst/>
              </a:prstGeom>
              <a:noFill/>
              <a:ln w="25400" cap="rnd">
                <a:solidFill>
                  <a:schemeClr val="tx1"/>
                </a:solidFill>
                <a:prstDash val="sysDot"/>
                <a:round/>
              </a:ln>
              <a:extLst>
                <a:ext uri="{909E8E84-426E-40DD-AFC4-6F175D3DCCD1}">
                  <a14:hiddenFill xmlns:a14="http://schemas.microsoft.com/office/drawing/2010/main">
                    <a:noFill/>
                  </a14:hiddenFill>
                </a:ext>
              </a:extLst>
            </p:spPr>
          </p:cxnSp>
          <p:grpSp>
            <p:nvGrpSpPr>
              <p:cNvPr id="20" name="Group 18"/>
              <p:cNvGrpSpPr/>
              <p:nvPr/>
            </p:nvGrpSpPr>
            <p:grpSpPr bwMode="auto">
              <a:xfrm flipH="1">
                <a:off x="800" y="1010"/>
                <a:ext cx="1184" cy="1185"/>
                <a:chOff x="3191" y="481"/>
                <a:chExt cx="1652" cy="1651"/>
              </a:xfrm>
            </p:grpSpPr>
            <p:pic>
              <p:nvPicPr>
                <p:cNvPr id="23" name="Picture 19" descr="ball"/>
                <p:cNvPicPr>
                  <a:picLocks noChangeAspect="1" noChangeArrowheads="1"/>
                </p:cNvPicPr>
                <p:nvPr/>
              </p:nvPicPr>
              <p:blipFill>
                <a:blip r:embed="rId1"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gray">
                <a:xfrm>
                  <a:off x="3191" y="481"/>
                  <a:ext cx="1652" cy="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20"/>
                <p:cNvSpPr>
                  <a:spLocks noChangeAspect="1" noChangeArrowheads="1"/>
                </p:cNvSpPr>
                <p:nvPr/>
              </p:nvSpPr>
              <p:spPr bwMode="gray">
                <a:xfrm>
                  <a:off x="3264" y="561"/>
                  <a:ext cx="1508" cy="1507"/>
                </a:xfrm>
                <a:prstGeom prst="ellipse">
                  <a:avLst/>
                </a:prstGeom>
                <a:solidFill>
                  <a:srgbClr val="FF6600">
                    <a:alpha val="76000"/>
                  </a:srgbClr>
                </a:solidFill>
                <a:ln w="19050">
                  <a:solidFill>
                    <a:schemeClr val="bg1"/>
                  </a:solidFill>
                  <a:round/>
                </a:ln>
                <a:scene3d>
                  <a:camera prst="orthographicFront"/>
                  <a:lightRig rig="threePt" dir="t"/>
                </a:scene3d>
                <a:sp3d>
                  <a:bevelT/>
                </a:sp3d>
              </p:spPr>
              <p:txBody>
                <a:bodyPr wrap="none" anchor="ctr"/>
                <a:lstStyle/>
                <a:p>
                  <a:pPr algn="ctr" latinLnBrk="1"/>
                  <a:r>
                    <a:rPr kumimoji="1" lang="zh-CN" altLang="en-US" b="1" dirty="0">
                      <a:solidFill>
                        <a:schemeClr val="bg1"/>
                      </a:solidFill>
                      <a:latin typeface="微软雅黑" panose="020B0503020204020204" pitchFamily="34" charset="-122"/>
                      <a:ea typeface="微软雅黑" panose="020B0503020204020204" pitchFamily="34" charset="-122"/>
                    </a:rPr>
                    <a:t>人力资源政策</a:t>
                  </a:r>
                  <a:endParaRPr kumimoji="1" lang="en-US" altLang="zh-CN" b="1" dirty="0">
                    <a:solidFill>
                      <a:schemeClr val="bg1"/>
                    </a:solidFill>
                    <a:latin typeface="微软雅黑" panose="020B0503020204020204" pitchFamily="34" charset="-122"/>
                    <a:ea typeface="微软雅黑" panose="020B0503020204020204" pitchFamily="34" charset="-122"/>
                  </a:endParaRPr>
                </a:p>
                <a:p>
                  <a:pPr algn="ctr" latinLnBrk="1"/>
                  <a:r>
                    <a:rPr kumimoji="1" lang="zh-CN" altLang="en-US" b="1" dirty="0">
                      <a:solidFill>
                        <a:schemeClr val="bg1"/>
                      </a:solidFill>
                      <a:latin typeface="微软雅黑" panose="020B0503020204020204" pitchFamily="34" charset="-122"/>
                      <a:ea typeface="微软雅黑" panose="020B0503020204020204" pitchFamily="34" charset="-122"/>
                    </a:rPr>
                    <a:t>设计及规划</a:t>
                  </a:r>
                  <a:endParaRPr kumimoji="1" lang="en-US" altLang="ko-KR" b="1" dirty="0">
                    <a:solidFill>
                      <a:schemeClr val="bg1"/>
                    </a:solidFill>
                    <a:latin typeface="微软雅黑" panose="020B0503020204020204" pitchFamily="34" charset="-122"/>
                    <a:ea typeface="微软雅黑" panose="020B0503020204020204" pitchFamily="34" charset="-122"/>
                  </a:endParaRPr>
                </a:p>
              </p:txBody>
            </p:sp>
          </p:grpSp>
          <p:sp>
            <p:nvSpPr>
              <p:cNvPr id="21" name="Oval 22"/>
              <p:cNvSpPr>
                <a:spLocks noChangeAspect="1" noChangeArrowheads="1"/>
              </p:cNvSpPr>
              <p:nvPr/>
            </p:nvSpPr>
            <p:spPr bwMode="auto">
              <a:xfrm>
                <a:off x="2977" y="2319"/>
                <a:ext cx="772" cy="789"/>
              </a:xfrm>
              <a:prstGeom prst="ellipse">
                <a:avLst/>
              </a:prstGeom>
              <a:solidFill>
                <a:srgbClr val="B39C61"/>
              </a:solidFill>
              <a:ln w="9525">
                <a:solidFill>
                  <a:srgbClr val="B39C61"/>
                </a:solidFill>
                <a:round/>
              </a:ln>
              <a:effectLst/>
              <a:scene3d>
                <a:camera prst="orthographicFront"/>
                <a:lightRig rig="threePt" dir="t"/>
              </a:scene3d>
              <a:sp3d>
                <a:bevelT/>
              </a:sp3d>
            </p:spPr>
            <p:txBody>
              <a:bodyPr wrap="none" anchor="ctr"/>
              <a:lstStyle/>
              <a:p>
                <a:pPr>
                  <a:defRPr/>
                </a:pPr>
                <a:endParaRPr lang="zh-CN" altLang="en-US" b="1">
                  <a:latin typeface="微软雅黑" panose="020B0503020204020204" pitchFamily="34" charset="-122"/>
                  <a:ea typeface="微软雅黑" panose="020B0503020204020204" pitchFamily="34" charset="-122"/>
                  <a:cs typeface="宋体" panose="02010600030101010101" pitchFamily="2" charset="-122"/>
                </a:endParaRPr>
              </a:p>
            </p:txBody>
          </p:sp>
          <p:sp>
            <p:nvSpPr>
              <p:cNvPr id="22" name="Oval 23"/>
              <p:cNvSpPr>
                <a:spLocks noChangeAspect="1" noChangeArrowheads="1"/>
              </p:cNvSpPr>
              <p:nvPr/>
            </p:nvSpPr>
            <p:spPr bwMode="auto">
              <a:xfrm>
                <a:off x="3032" y="2374"/>
                <a:ext cx="672" cy="688"/>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algn="ctr" eaLnBrk="0" hangingPunct="0"/>
                <a:r>
                  <a:rPr lang="zh-CN" altLang="en-US" sz="1400" b="1" dirty="0">
                    <a:latin typeface="微软雅黑" panose="020B0503020204020204" pitchFamily="34" charset="-122"/>
                    <a:ea typeface="微软雅黑" panose="020B0503020204020204" pitchFamily="34" charset="-122"/>
                  </a:rPr>
                  <a:t>关键岗位</a:t>
                </a:r>
                <a:endParaRPr lang="en-US" altLang="zh-CN" sz="1400" b="1" dirty="0">
                  <a:latin typeface="微软雅黑" panose="020B0503020204020204" pitchFamily="34" charset="-122"/>
                  <a:ea typeface="微软雅黑" panose="020B0503020204020204" pitchFamily="34" charset="-122"/>
                </a:endParaRPr>
              </a:p>
              <a:p>
                <a:pPr algn="ctr" eaLnBrk="0" hangingPunct="0"/>
                <a:r>
                  <a:rPr lang="zh-CN" altLang="en-US" sz="1400" b="1" dirty="0">
                    <a:latin typeface="微软雅黑" panose="020B0503020204020204" pitchFamily="34" charset="-122"/>
                    <a:ea typeface="微软雅黑" panose="020B0503020204020204" pitchFamily="34" charset="-122"/>
                  </a:rPr>
                  <a:t>学习地图</a:t>
                </a:r>
                <a:endParaRPr lang="en-US" altLang="zh-CN" sz="1400" b="1" dirty="0">
                  <a:latin typeface="微软雅黑" panose="020B0503020204020204" pitchFamily="34" charset="-122"/>
                  <a:ea typeface="微软雅黑" panose="020B0503020204020204" pitchFamily="34" charset="-122"/>
                </a:endParaRPr>
              </a:p>
              <a:p>
                <a:pPr algn="ctr" eaLnBrk="0" hangingPunct="0"/>
                <a:r>
                  <a:rPr lang="zh-CN" altLang="en-US" sz="1400" b="1" dirty="0">
                    <a:latin typeface="微软雅黑" panose="020B0503020204020204" pitchFamily="34" charset="-122"/>
                    <a:ea typeface="微软雅黑" panose="020B0503020204020204" pitchFamily="34" charset="-122"/>
                  </a:rPr>
                  <a:t>及人才发展</a:t>
                </a:r>
                <a:endParaRPr lang="en-US" altLang="ko-KR" sz="1400" b="1" dirty="0">
                  <a:latin typeface="微软雅黑" panose="020B0503020204020204" pitchFamily="34" charset="-122"/>
                  <a:ea typeface="微软雅黑" panose="020B0503020204020204" pitchFamily="34" charset="-122"/>
                </a:endParaRPr>
              </a:p>
            </p:txBody>
          </p:sp>
        </p:grpSp>
      </p:grpSp>
      <p:grpSp>
        <p:nvGrpSpPr>
          <p:cNvPr id="25" name="组合 19"/>
          <p:cNvGrpSpPr/>
          <p:nvPr/>
        </p:nvGrpSpPr>
        <p:grpSpPr>
          <a:xfrm>
            <a:off x="6649465" y="1748757"/>
            <a:ext cx="4760685" cy="549875"/>
            <a:chOff x="5958379" y="3429000"/>
            <a:chExt cx="4455842" cy="549875"/>
          </a:xfrm>
        </p:grpSpPr>
        <p:sp>
          <p:nvSpPr>
            <p:cNvPr id="26" name="矩形 25"/>
            <p:cNvSpPr/>
            <p:nvPr/>
          </p:nvSpPr>
          <p:spPr>
            <a:xfrm>
              <a:off x="5958379" y="3429000"/>
              <a:ext cx="4455842" cy="549875"/>
            </a:xfrm>
            <a:prstGeom prst="rect">
              <a:avLst/>
            </a:prstGeom>
            <a:solidFill>
              <a:srgbClr val="A99051">
                <a:alpha val="85882"/>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TextBox 8"/>
            <p:cNvSpPr txBox="1"/>
            <p:nvPr/>
          </p:nvSpPr>
          <p:spPr>
            <a:xfrm>
              <a:off x="6610394" y="3517387"/>
              <a:ext cx="2988733" cy="369332"/>
            </a:xfrm>
            <a:prstGeom prst="rect">
              <a:avLst/>
            </a:prstGeom>
            <a:noFill/>
          </p:spPr>
          <p:txBody>
            <a:bodyPr wrap="square" rtlCol="0" anchor="ctr">
              <a:spAutoFit/>
            </a:bodyPr>
            <a:lstStyle/>
            <a:p>
              <a:r>
                <a:rPr lang="zh-CN" altLang="en-US" b="1" dirty="0">
                  <a:solidFill>
                    <a:schemeClr val="bg1"/>
                  </a:solidFill>
                  <a:latin typeface="微软雅黑" panose="020B0503020204020204" pitchFamily="34" charset="-122"/>
                  <a:ea typeface="微软雅黑" panose="020B0503020204020204" pitchFamily="34" charset="-122"/>
                </a:rPr>
                <a:t>大成智库咨询特点</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
        <p:nvSpPr>
          <p:cNvPr id="28" name="矩形 27"/>
          <p:cNvSpPr/>
          <p:nvPr/>
        </p:nvSpPr>
        <p:spPr>
          <a:xfrm>
            <a:off x="7232645" y="2706563"/>
            <a:ext cx="4049486" cy="2570897"/>
          </a:xfrm>
          <a:prstGeom prst="rect">
            <a:avLst/>
          </a:prstGeom>
        </p:spPr>
        <p:txBody>
          <a:bodyPr wrap="square">
            <a:spAutoFit/>
          </a:bodyPr>
          <a:lstStyle/>
          <a:p>
            <a:pPr marL="342900" indent="-342900">
              <a:lnSpc>
                <a:spcPct val="139000"/>
              </a:lnSpc>
              <a:spcBef>
                <a:spcPts val="1200"/>
              </a:spcBef>
              <a:buFont typeface="+mj-ea"/>
              <a:buAutoNum type="circleNumDbPlain"/>
            </a:pPr>
            <a:r>
              <a:rPr lang="zh-CN" altLang="en-US" sz="1600" b="1" dirty="0">
                <a:latin typeface="微软雅黑" panose="020B0503020204020204" pitchFamily="34" charset="-122"/>
                <a:ea typeface="微软雅黑" panose="020B0503020204020204" pitchFamily="34" charset="-122"/>
              </a:rPr>
              <a:t>通过带教模式，移植方法和工具，提升人力资源专业人员的实务能力，确保咨询成效；</a:t>
            </a:r>
            <a:endParaRPr lang="en-US" altLang="zh-CN" sz="1600" b="1" dirty="0">
              <a:latin typeface="微软雅黑" panose="020B0503020204020204" pitchFamily="34" charset="-122"/>
              <a:ea typeface="微软雅黑" panose="020B0503020204020204" pitchFamily="34" charset="-122"/>
            </a:endParaRPr>
          </a:p>
          <a:p>
            <a:pPr marL="342900" indent="-342900">
              <a:lnSpc>
                <a:spcPct val="139000"/>
              </a:lnSpc>
              <a:spcBef>
                <a:spcPts val="1200"/>
              </a:spcBef>
              <a:buFont typeface="+mj-ea"/>
              <a:buAutoNum type="circleNumDbPlain"/>
            </a:pPr>
            <a:r>
              <a:rPr lang="zh-CN" altLang="en-US" sz="1600" b="1" dirty="0">
                <a:latin typeface="微软雅黑" panose="020B0503020204020204" pitchFamily="34" charset="-122"/>
                <a:ea typeface="微软雅黑" panose="020B0503020204020204" pitchFamily="34" charset="-122"/>
              </a:rPr>
              <a:t>咨询、微咨询、工作坊，形式灵活；</a:t>
            </a:r>
            <a:endParaRPr lang="zh-CN" altLang="en-US" sz="1600" b="1" dirty="0">
              <a:latin typeface="微软雅黑" panose="020B0503020204020204" pitchFamily="34" charset="-122"/>
              <a:ea typeface="微软雅黑" panose="020B0503020204020204" pitchFamily="34" charset="-122"/>
            </a:endParaRPr>
          </a:p>
          <a:p>
            <a:pPr marL="342900" indent="-342900">
              <a:lnSpc>
                <a:spcPct val="139000"/>
              </a:lnSpc>
              <a:spcBef>
                <a:spcPts val="1200"/>
              </a:spcBef>
              <a:buFont typeface="+mj-ea"/>
              <a:buAutoNum type="circleNumDbPlain"/>
            </a:pPr>
            <a:r>
              <a:rPr lang="zh-CN" altLang="en-US" sz="1600" b="1" dirty="0">
                <a:latin typeface="微软雅黑" panose="020B0503020204020204" pitchFamily="34" charset="-122"/>
                <a:ea typeface="微软雅黑" panose="020B0503020204020204" pitchFamily="34" charset="-122"/>
              </a:rPr>
              <a:t>实战派咨询顾问领衔；</a:t>
            </a:r>
            <a:endParaRPr lang="en-US" altLang="zh-CN" sz="1600" b="1" dirty="0">
              <a:latin typeface="微软雅黑" panose="020B0503020204020204" pitchFamily="34" charset="-122"/>
              <a:ea typeface="微软雅黑" panose="020B0503020204020204" pitchFamily="34" charset="-122"/>
            </a:endParaRPr>
          </a:p>
          <a:p>
            <a:pPr marL="342900" indent="-342900">
              <a:lnSpc>
                <a:spcPct val="139000"/>
              </a:lnSpc>
              <a:spcBef>
                <a:spcPts val="1200"/>
              </a:spcBef>
              <a:buFont typeface="+mj-ea"/>
              <a:buAutoNum type="circleNumDbPlain"/>
            </a:pPr>
            <a:r>
              <a:rPr lang="zh-CN" altLang="en-US" sz="1600" b="1" dirty="0">
                <a:latin typeface="微软雅黑" panose="020B0503020204020204" pitchFamily="34" charset="-122"/>
                <a:ea typeface="微软雅黑" panose="020B0503020204020204" pitchFamily="34" charset="-122"/>
              </a:rPr>
              <a:t>提供半年的跟踪辅导。</a:t>
            </a:r>
            <a:endParaRPr lang="zh-CN" altLang="en-US" sz="1600" b="1" dirty="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cstate="print">
            <a:clrChange>
              <a:clrFrom>
                <a:srgbClr val="FFFFFF"/>
              </a:clrFrom>
              <a:clrTo>
                <a:srgbClr val="FFFFFF">
                  <a:alpha val="0"/>
                </a:srgbClr>
              </a:clrTo>
            </a:clrChange>
          </a:blip>
          <a:srcRect/>
          <a:stretch>
            <a:fillRect/>
          </a:stretch>
        </p:blipFill>
        <p:spPr bwMode="auto">
          <a:xfrm rot="1200000">
            <a:off x="3980180" y="1793240"/>
            <a:ext cx="3806190" cy="3272155"/>
          </a:xfrm>
          <a:prstGeom prst="rect">
            <a:avLst/>
          </a:prstGeom>
          <a:noFill/>
          <a:ln w="9525">
            <a:noFill/>
            <a:miter lim="800000"/>
            <a:headEnd/>
            <a:tailEnd/>
          </a:ln>
        </p:spPr>
      </p:pic>
      <p:sp>
        <p:nvSpPr>
          <p:cNvPr id="61" name="TextBox 8"/>
          <p:cNvSpPr txBox="1"/>
          <p:nvPr/>
        </p:nvSpPr>
        <p:spPr>
          <a:xfrm>
            <a:off x="957943" y="665359"/>
            <a:ext cx="6001927" cy="460375"/>
          </a:xfrm>
          <a:prstGeom prst="rect">
            <a:avLst/>
          </a:prstGeom>
          <a:noFill/>
        </p:spPr>
        <p:txBody>
          <a:bodyPr wrap="square" rtlCol="0">
            <a:spAutoFit/>
          </a:bodyPr>
          <a:lstStyle/>
          <a:p>
            <a:r>
              <a:rPr lang="zh-CN" altLang="en-US" sz="2400" b="1" dirty="0">
                <a:solidFill>
                  <a:srgbClr val="5F5E5C"/>
                </a:solidFill>
                <a:latin typeface="微软雅黑" panose="020B0503020204020204" pitchFamily="34" charset="-122"/>
                <a:ea typeface="微软雅黑" panose="020B0503020204020204" pitchFamily="34" charset="-122"/>
              </a:rPr>
              <a:t>户外拓展、军训、团建服务</a:t>
            </a:r>
            <a:endParaRPr lang="zh-CN" altLang="en-US" sz="2400" b="1" dirty="0">
              <a:solidFill>
                <a:srgbClr val="5F5E5C"/>
              </a:solidFill>
              <a:latin typeface="微软雅黑" panose="020B0503020204020204" pitchFamily="34" charset="-122"/>
              <a:ea typeface="微软雅黑" panose="020B0503020204020204" pitchFamily="34" charset="-122"/>
            </a:endParaRPr>
          </a:p>
        </p:txBody>
      </p:sp>
      <p:pic>
        <p:nvPicPr>
          <p:cNvPr id="3" name="图片 2" descr="621104576219742702"/>
          <p:cNvPicPr>
            <a:picLocks noChangeAspect="1"/>
          </p:cNvPicPr>
          <p:nvPr/>
        </p:nvPicPr>
        <p:blipFill>
          <a:blip r:embed="rId2"/>
          <a:stretch>
            <a:fillRect/>
          </a:stretch>
        </p:blipFill>
        <p:spPr>
          <a:xfrm>
            <a:off x="8231505" y="422275"/>
            <a:ext cx="2337435" cy="2927985"/>
          </a:xfrm>
          <a:prstGeom prst="rect">
            <a:avLst/>
          </a:prstGeom>
          <a:effectLst>
            <a:softEdge rad="127000"/>
          </a:effectLst>
        </p:spPr>
      </p:pic>
      <p:pic>
        <p:nvPicPr>
          <p:cNvPr id="6" name="图片 5"/>
          <p:cNvPicPr>
            <a:picLocks noChangeAspect="1"/>
          </p:cNvPicPr>
          <p:nvPr/>
        </p:nvPicPr>
        <p:blipFill>
          <a:blip r:embed="rId3"/>
          <a:stretch>
            <a:fillRect/>
          </a:stretch>
        </p:blipFill>
        <p:spPr>
          <a:xfrm>
            <a:off x="8345805" y="3585210"/>
            <a:ext cx="2472690" cy="2856865"/>
          </a:xfrm>
          <a:prstGeom prst="rect">
            <a:avLst/>
          </a:prstGeom>
          <a:effectLst>
            <a:glow rad="228600">
              <a:schemeClr val="accent5">
                <a:satMod val="175000"/>
                <a:alpha val="40000"/>
              </a:schemeClr>
            </a:glow>
            <a:softEdge rad="317500"/>
          </a:effectLst>
        </p:spPr>
      </p:pic>
      <p:pic>
        <p:nvPicPr>
          <p:cNvPr id="7" name="图片 6" descr="IMG_20180903_171212"/>
          <p:cNvPicPr>
            <a:picLocks noChangeAspect="1"/>
          </p:cNvPicPr>
          <p:nvPr/>
        </p:nvPicPr>
        <p:blipFill>
          <a:blip r:embed="rId4"/>
          <a:stretch>
            <a:fillRect/>
          </a:stretch>
        </p:blipFill>
        <p:spPr>
          <a:xfrm>
            <a:off x="2069465" y="4481830"/>
            <a:ext cx="2790190" cy="2092960"/>
          </a:xfrm>
          <a:prstGeom prst="rect">
            <a:avLst/>
          </a:prstGeom>
          <a:effectLst>
            <a:glow rad="228600">
              <a:schemeClr val="accent1">
                <a:satMod val="175000"/>
                <a:alpha val="40000"/>
              </a:schemeClr>
            </a:glow>
            <a:innerShdw blurRad="63500" dist="50800" dir="8100000">
              <a:prstClr val="black">
                <a:alpha val="50000"/>
              </a:prstClr>
            </a:innerShdw>
            <a:softEdge rad="63500"/>
          </a:effectLst>
        </p:spPr>
      </p:pic>
      <p:sp>
        <p:nvSpPr>
          <p:cNvPr id="8" name="文本框 7"/>
          <p:cNvSpPr txBox="1"/>
          <p:nvPr/>
        </p:nvSpPr>
        <p:spPr>
          <a:xfrm>
            <a:off x="5727700" y="1034415"/>
            <a:ext cx="2423795" cy="1014730"/>
          </a:xfrm>
          <a:prstGeom prst="rect">
            <a:avLst/>
          </a:prstGeom>
          <a:solidFill>
            <a:schemeClr val="accent2">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CN" altLang="en-US" sz="2400">
                <a:ln w="10160">
                  <a:solidFill>
                    <a:schemeClr val="accent5"/>
                  </a:solidFill>
                  <a:prstDash val="solid"/>
                </a:ln>
                <a:solidFill>
                  <a:srgbClr val="FFFFFF"/>
                </a:solidFill>
                <a:effectLst>
                  <a:outerShdw blurRad="38100" dist="22860" dir="5400000" algn="tl" rotWithShape="0">
                    <a:srgbClr val="000000">
                      <a:alpha val="30000"/>
                    </a:srgbClr>
                  </a:outerShdw>
                </a:effectLst>
              </a:rPr>
              <a:t>户外拓展</a:t>
            </a:r>
            <a:endParaRPr lang="zh-CN" altLang="en-US" sz="2400">
              <a:solidFill>
                <a:schemeClr val="accent4"/>
              </a:solidFill>
              <a:effectLst>
                <a:outerShdw blurRad="38100" dist="22860" dir="5400000" algn="tl" rotWithShape="0">
                  <a:srgbClr val="000000">
                    <a:alpha val="30000"/>
                  </a:srgbClr>
                </a:outerShdw>
              </a:effectLst>
            </a:endParaRPr>
          </a:p>
          <a:p>
            <a:r>
              <a:rPr lang="zh-CN" altLang="en-US">
                <a:solidFill>
                  <a:schemeClr val="tx1"/>
                </a:solidFill>
                <a:effectLst>
                  <a:outerShdw blurRad="38100" dist="19050" dir="2700000" algn="tl" rotWithShape="0">
                    <a:schemeClr val="dk1">
                      <a:alpha val="40000"/>
                    </a:schemeClr>
                  </a:outerShdw>
                </a:effectLst>
              </a:rPr>
              <a:t>国家级高级培训师</a:t>
            </a:r>
            <a:endParaRPr lang="zh-CN" altLang="en-US">
              <a:solidFill>
                <a:schemeClr val="tx1"/>
              </a:solidFill>
              <a:effectLst>
                <a:outerShdw blurRad="38100" dist="19050" dir="2700000" algn="tl" rotWithShape="0">
                  <a:schemeClr val="dk1">
                    <a:alpha val="40000"/>
                  </a:schemeClr>
                </a:outerShdw>
              </a:effectLst>
            </a:endParaRPr>
          </a:p>
          <a:p>
            <a:r>
              <a:rPr lang="zh-CN" altLang="en-US">
                <a:solidFill>
                  <a:schemeClr val="tx1"/>
                </a:solidFill>
                <a:effectLst>
                  <a:outerShdw blurRad="38100" dist="19050" dir="2700000" algn="tl" rotWithShape="0">
                    <a:schemeClr val="dk1">
                      <a:alpha val="40000"/>
                    </a:schemeClr>
                  </a:outerShdw>
                </a:effectLst>
              </a:rPr>
              <a:t>专业化定制服务</a:t>
            </a:r>
            <a:endParaRPr lang="zh-CN" altLang="en-US">
              <a:solidFill>
                <a:schemeClr val="tx1"/>
              </a:solidFill>
              <a:effectLst>
                <a:outerShdw blurRad="38100" dist="19050" dir="2700000" algn="tl" rotWithShape="0">
                  <a:schemeClr val="dk1">
                    <a:alpha val="40000"/>
                  </a:schemeClr>
                </a:outerShdw>
              </a:effectLst>
            </a:endParaRPr>
          </a:p>
        </p:txBody>
      </p:sp>
      <p:sp>
        <p:nvSpPr>
          <p:cNvPr id="10" name="文本框 9"/>
          <p:cNvSpPr txBox="1"/>
          <p:nvPr/>
        </p:nvSpPr>
        <p:spPr>
          <a:xfrm>
            <a:off x="8486140" y="3585210"/>
            <a:ext cx="2332355" cy="1014730"/>
          </a:xfrm>
          <a:prstGeom prst="rect">
            <a:avLst/>
          </a:prstGeom>
          <a:noFill/>
        </p:spPr>
        <p:txBody>
          <a:bodyPr wrap="square" rtlCol="0">
            <a:spAutoFit/>
          </a:bodyPr>
          <a:lstStyle/>
          <a:p>
            <a:r>
              <a:rPr lang="zh-CN" altLang="en-US" sz="2400">
                <a:ln w="10160">
                  <a:solidFill>
                    <a:schemeClr val="accent5"/>
                  </a:solidFill>
                  <a:prstDash val="solid"/>
                </a:ln>
                <a:solidFill>
                  <a:srgbClr val="FFFFFF"/>
                </a:solidFill>
                <a:effectLst>
                  <a:outerShdw blurRad="38100" dist="22860" dir="5400000" algn="tl" rotWithShape="0">
                    <a:srgbClr val="000000">
                      <a:alpha val="30000"/>
                    </a:srgbClr>
                  </a:outerShdw>
                </a:effectLst>
              </a:rPr>
              <a:t>军事化培训</a:t>
            </a:r>
            <a:endParaRPr lang="zh-CN" altLang="en-US"/>
          </a:p>
          <a:p>
            <a:pPr algn="l">
              <a:buClrTx/>
              <a:buSzTx/>
              <a:buFontTx/>
            </a:pPr>
            <a:r>
              <a:rPr lang="zh-CN" altLang="en-US">
                <a:effectLst>
                  <a:outerShdw blurRad="38100" dist="19050" dir="2700000" algn="tl" rotWithShape="0">
                    <a:schemeClr val="dk1">
                      <a:alpha val="40000"/>
                    </a:schemeClr>
                  </a:outerShdw>
                </a:effectLst>
              </a:rPr>
              <a:t>武警部队一线优秀指挥员亲自任教</a:t>
            </a:r>
            <a:endParaRPr lang="zh-CN" altLang="en-US">
              <a:effectLst>
                <a:outerShdw blurRad="38100" dist="19050" dir="2700000" algn="tl" rotWithShape="0">
                  <a:schemeClr val="dk1">
                    <a:alpha val="40000"/>
                  </a:schemeClr>
                </a:outerShdw>
              </a:effectLst>
            </a:endParaRPr>
          </a:p>
        </p:txBody>
      </p:sp>
      <p:sp>
        <p:nvSpPr>
          <p:cNvPr id="11" name="文本框 10"/>
          <p:cNvSpPr txBox="1"/>
          <p:nvPr/>
        </p:nvSpPr>
        <p:spPr>
          <a:xfrm rot="20340000">
            <a:off x="4975225" y="4804410"/>
            <a:ext cx="1989455" cy="1014730"/>
          </a:xfrm>
          <a:prstGeom prst="rect">
            <a:avLst/>
          </a:prstGeom>
          <a:solidFill>
            <a:schemeClr val="accent4"/>
          </a:solidFill>
        </p:spPr>
        <p:txBody>
          <a:bodyPr wrap="square" rtlCol="0">
            <a:spAutoFit/>
          </a:bodyPr>
          <a:lstStyle/>
          <a:p>
            <a:r>
              <a:rPr lang="zh-CN" altLang="en-US" sz="2400">
                <a:ln w="10160">
                  <a:solidFill>
                    <a:schemeClr val="accent5"/>
                  </a:solidFill>
                  <a:prstDash val="solid"/>
                </a:ln>
                <a:solidFill>
                  <a:srgbClr val="FFFFFF"/>
                </a:solidFill>
                <a:effectLst>
                  <a:outerShdw blurRad="38100" dist="22860" dir="5400000" algn="tl" rotWithShape="0">
                    <a:srgbClr val="000000">
                      <a:alpha val="30000"/>
                    </a:srgbClr>
                  </a:outerShdw>
                </a:effectLst>
              </a:rPr>
              <a:t>畅游沙海</a:t>
            </a:r>
            <a:endParaRPr lang="zh-CN" altLang="en-US" sz="240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r>
              <a:rPr lang="zh-CN" altLang="en-US">
                <a:effectLst>
                  <a:outerShdw blurRad="38100" dist="19050" dir="2700000" algn="tl" rotWithShape="0">
                    <a:schemeClr val="dk1">
                      <a:alpha val="40000"/>
                    </a:schemeClr>
                  </a:outerShdw>
                </a:effectLst>
              </a:rPr>
              <a:t>专业化保障团队</a:t>
            </a:r>
            <a:endParaRPr lang="zh-CN" altLang="en-US">
              <a:effectLst>
                <a:outerShdw blurRad="38100" dist="19050" dir="2700000" algn="tl" rotWithShape="0">
                  <a:schemeClr val="dk1">
                    <a:alpha val="40000"/>
                  </a:schemeClr>
                </a:outerShdw>
              </a:effectLst>
            </a:endParaRPr>
          </a:p>
          <a:p>
            <a:r>
              <a:rPr lang="zh-CN" altLang="en-US">
                <a:effectLst>
                  <a:outerShdw blurRad="38100" dist="19050" dir="2700000" algn="tl" rotWithShape="0">
                    <a:schemeClr val="dk1">
                      <a:alpha val="40000"/>
                    </a:schemeClr>
                  </a:outerShdw>
                </a:effectLst>
              </a:rPr>
              <a:t>贴心式服务</a:t>
            </a:r>
            <a:endParaRPr lang="zh-CN" altLang="en-US">
              <a:effectLst>
                <a:outerShdw blurRad="38100" dist="19050" dir="2700000" algn="tl" rotWithShape="0">
                  <a:schemeClr val="dk1">
                    <a:alpha val="40000"/>
                  </a:schemeClr>
                </a:outerShdw>
              </a:effectLst>
            </a:endParaRPr>
          </a:p>
        </p:txBody>
      </p:sp>
      <p:pic>
        <p:nvPicPr>
          <p:cNvPr id="12" name="图片 11" descr="DJI_20180823_191610"/>
          <p:cNvPicPr>
            <a:picLocks noChangeAspect="1"/>
          </p:cNvPicPr>
          <p:nvPr/>
        </p:nvPicPr>
        <p:blipFill>
          <a:blip r:embed="rId5"/>
          <a:stretch>
            <a:fillRect/>
          </a:stretch>
        </p:blipFill>
        <p:spPr>
          <a:xfrm>
            <a:off x="1509395" y="2376805"/>
            <a:ext cx="2806065" cy="2105025"/>
          </a:xfrm>
          <a:prstGeom prst="rect">
            <a:avLst/>
          </a:prstGeom>
          <a:effectLst>
            <a:glow rad="101600">
              <a:schemeClr val="accent4">
                <a:satMod val="175000"/>
                <a:alpha val="40000"/>
              </a:schemeClr>
            </a:glow>
            <a:softEdge rad="127000"/>
          </a:effectLst>
        </p:spPr>
      </p:pic>
      <p:sp>
        <p:nvSpPr>
          <p:cNvPr id="13" name="文本框 12"/>
          <p:cNvSpPr txBox="1"/>
          <p:nvPr/>
        </p:nvSpPr>
        <p:spPr>
          <a:xfrm>
            <a:off x="1748155" y="1240790"/>
            <a:ext cx="3700780" cy="1291590"/>
          </a:xfrm>
          <a:prstGeom prst="rect">
            <a:avLst/>
          </a:prstGeom>
          <a:solidFill>
            <a:schemeClr val="accent4">
              <a:lumMod val="60000"/>
              <a:lumOff val="40000"/>
            </a:schemeClr>
          </a:solidFill>
        </p:spPr>
        <p:txBody>
          <a:bodyPr wrap="square" rtlCol="0">
            <a:spAutoFit/>
          </a:bodyPr>
          <a:lstStyle/>
          <a:p>
            <a:r>
              <a:rPr lang="zh-CN" altLang="en-US" sz="2400">
                <a:ln w="10160">
                  <a:solidFill>
                    <a:schemeClr val="accent5"/>
                  </a:solidFill>
                  <a:prstDash val="solid"/>
                </a:ln>
                <a:solidFill>
                  <a:srgbClr val="FFFFFF"/>
                </a:solidFill>
                <a:effectLst>
                  <a:outerShdw blurRad="38100" dist="22860" dir="5400000" algn="tl" rotWithShape="0">
                    <a:srgbClr val="000000">
                      <a:alpha val="30000"/>
                    </a:srgbClr>
                  </a:outerShdw>
                </a:effectLst>
              </a:rPr>
              <a:t>游学研学</a:t>
            </a:r>
            <a:endParaRPr lang="zh-CN" altLang="en-US"/>
          </a:p>
          <a:p>
            <a:r>
              <a:rPr lang="zh-CN" altLang="en-US">
                <a:effectLst>
                  <a:outerShdw blurRad="38100" dist="19050" dir="2700000" algn="tl" rotWithShape="0">
                    <a:schemeClr val="dk1">
                      <a:alpha val="40000"/>
                    </a:schemeClr>
                  </a:outerShdw>
                </a:effectLst>
              </a:rPr>
              <a:t>依托腾格里沙漠和国内多所知名院校合作，精心打造专业游学研学路线，增强学生的社会实践能力</a:t>
            </a:r>
            <a:endParaRPr lang="zh-CN" altLang="en-US">
              <a:effectLst>
                <a:outerShdw blurRad="38100" dist="19050" dir="2700000" algn="tl" rotWithShape="0">
                  <a:schemeClr val="dk1">
                    <a:alpha val="40000"/>
                  </a:schemeClr>
                </a:outerShdw>
              </a:effectLst>
            </a:endParaRPr>
          </a:p>
        </p:txBody>
      </p:sp>
    </p:spTree>
    <p:custDataLst>
      <p:tags r:id="rId6"/>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2"/>
          <p:cNvSpPr txBox="1"/>
          <p:nvPr/>
        </p:nvSpPr>
        <p:spPr>
          <a:xfrm>
            <a:off x="965204" y="557147"/>
            <a:ext cx="4936490" cy="460375"/>
          </a:xfrm>
          <a:prstGeom prst="rect">
            <a:avLst/>
          </a:prstGeom>
          <a:noFill/>
        </p:spPr>
        <p:txBody>
          <a:bodyPr wrap="none" rtlCol="0">
            <a:spAutoFit/>
          </a:bodyPr>
          <a:lstStyle/>
          <a:p>
            <a:r>
              <a:rPr lang="zh-CN" altLang="en-US" sz="2400" b="1" dirty="0">
                <a:solidFill>
                  <a:srgbClr val="806D3E"/>
                </a:solidFill>
                <a:latin typeface="微软雅黑" panose="020B0503020204020204" pitchFamily="34" charset="-122"/>
                <a:ea typeface="微软雅黑" panose="020B0503020204020204" pitchFamily="34" charset="-122"/>
              </a:rPr>
              <a:t>不忘初心  牢记使命红色游（研）学</a:t>
            </a:r>
            <a:endParaRPr lang="zh-CN" altLang="en-US" sz="2400" b="1" dirty="0">
              <a:solidFill>
                <a:srgbClr val="806D3E"/>
              </a:solidFill>
              <a:latin typeface="微软雅黑" panose="020B0503020204020204" pitchFamily="34" charset="-122"/>
              <a:ea typeface="微软雅黑" panose="020B0503020204020204" pitchFamily="34" charset="-122"/>
            </a:endParaRPr>
          </a:p>
        </p:txBody>
      </p:sp>
      <p:grpSp>
        <p:nvGrpSpPr>
          <p:cNvPr id="65" name="组合 64"/>
          <p:cNvGrpSpPr/>
          <p:nvPr/>
        </p:nvGrpSpPr>
        <p:grpSpPr>
          <a:xfrm>
            <a:off x="3517125" y="1017270"/>
            <a:ext cx="7976869" cy="4864734"/>
            <a:chOff x="3253129" y="740555"/>
            <a:chExt cx="2997781" cy="2635932"/>
          </a:xfrm>
        </p:grpSpPr>
        <p:sp>
          <p:nvSpPr>
            <p:cNvPr id="71" name="TextBox 49"/>
            <p:cNvSpPr txBox="1"/>
            <p:nvPr/>
          </p:nvSpPr>
          <p:spPr>
            <a:xfrm>
              <a:off x="3253129" y="2098950"/>
              <a:ext cx="1113728" cy="248764"/>
            </a:xfrm>
            <a:prstGeom prst="rect">
              <a:avLst/>
            </a:prstGeom>
            <a:noFill/>
          </p:spPr>
          <p:txBody>
            <a:bodyPr wrap="square" lIns="91413" tIns="45706" rIns="91413" bIns="45706" rtlCol="0">
              <a:spAutoFit/>
            </a:bodyPr>
            <a:lstStyle>
              <a:defPPr>
                <a:defRPr lang="zh-CN"/>
              </a:defPPr>
              <a:lvl1pPr>
                <a:lnSpc>
                  <a:spcPct val="150000"/>
                </a:lnSpc>
                <a:defRPr sz="1600" b="1">
                  <a:latin typeface="微软雅黑" panose="020B0503020204020204" pitchFamily="34" charset="-122"/>
                  <a:ea typeface="微软雅黑" panose="020B0503020204020204" pitchFamily="34" charset="-122"/>
                </a:defRPr>
              </a:lvl1pPr>
            </a:lstStyle>
            <a:p>
              <a:r>
                <a:rPr lang="zh-CN" altLang="en-US" dirty="0">
                  <a:solidFill>
                    <a:srgbClr val="FF0000"/>
                  </a:solidFill>
                </a:rPr>
                <a:t>长三角红色</a:t>
              </a:r>
              <a:r>
                <a:rPr lang="zh-CN" altLang="en-US" dirty="0">
                  <a:solidFill>
                    <a:srgbClr val="FF0000"/>
                  </a:solidFill>
                  <a:sym typeface="+mn-ea"/>
                </a:rPr>
                <a:t>红色游（研）学</a:t>
              </a:r>
              <a:endParaRPr lang="zh-CN" altLang="en-US" dirty="0">
                <a:solidFill>
                  <a:srgbClr val="FF0000"/>
                </a:solidFill>
              </a:endParaRPr>
            </a:p>
          </p:txBody>
        </p:sp>
        <p:sp>
          <p:nvSpPr>
            <p:cNvPr id="72" name="TextBox 50"/>
            <p:cNvSpPr txBox="1"/>
            <p:nvPr/>
          </p:nvSpPr>
          <p:spPr>
            <a:xfrm>
              <a:off x="3253294" y="740555"/>
              <a:ext cx="2106591" cy="248764"/>
            </a:xfrm>
            <a:prstGeom prst="rect">
              <a:avLst/>
            </a:prstGeom>
            <a:noFill/>
          </p:spPr>
          <p:txBody>
            <a:bodyPr wrap="square" lIns="91413" tIns="45706" rIns="91413" bIns="45706" rtlCol="0">
              <a:spAutoFit/>
            </a:bodyPr>
            <a:lstStyle>
              <a:defPPr>
                <a:defRPr lang="zh-CN"/>
              </a:defPPr>
              <a:lvl1pPr>
                <a:lnSpc>
                  <a:spcPct val="150000"/>
                </a:lnSpc>
                <a:defRPr sz="1600" b="1">
                  <a:latin typeface="微软雅黑" panose="020B0503020204020204" pitchFamily="34" charset="-122"/>
                  <a:ea typeface="微软雅黑" panose="020B0503020204020204" pitchFamily="34" charset="-122"/>
                </a:defRPr>
              </a:lvl1pPr>
            </a:lstStyle>
            <a:p>
              <a:r>
                <a:rPr lang="zh-CN" altLang="en-US" dirty="0">
                  <a:solidFill>
                    <a:srgbClr val="FF0000"/>
                  </a:solidFill>
                </a:rPr>
                <a:t>革命的摇篮井冈山</a:t>
              </a:r>
              <a:r>
                <a:rPr lang="zh-CN" altLang="en-US" dirty="0">
                  <a:solidFill>
                    <a:srgbClr val="FF0000"/>
                  </a:solidFill>
                  <a:sym typeface="+mn-ea"/>
                </a:rPr>
                <a:t>红色游（研）学</a:t>
              </a:r>
              <a:endParaRPr lang="zh-CN" altLang="en-US" dirty="0">
                <a:solidFill>
                  <a:srgbClr val="FF0000"/>
                </a:solidFill>
              </a:endParaRPr>
            </a:p>
          </p:txBody>
        </p:sp>
        <p:sp>
          <p:nvSpPr>
            <p:cNvPr id="73" name="TextBox 52"/>
            <p:cNvSpPr txBox="1"/>
            <p:nvPr/>
          </p:nvSpPr>
          <p:spPr>
            <a:xfrm>
              <a:off x="3253129" y="1466474"/>
              <a:ext cx="1745256" cy="248764"/>
            </a:xfrm>
            <a:prstGeom prst="rect">
              <a:avLst/>
            </a:prstGeom>
            <a:noFill/>
          </p:spPr>
          <p:txBody>
            <a:bodyPr wrap="square" lIns="91413" tIns="45706" rIns="91413" bIns="45706" rtlCol="0">
              <a:spAutoFit/>
            </a:bodyPr>
            <a:lstStyle>
              <a:defPPr>
                <a:defRPr lang="zh-CN"/>
              </a:defPPr>
              <a:lvl1pPr>
                <a:lnSpc>
                  <a:spcPct val="150000"/>
                </a:lnSpc>
                <a:defRPr sz="1600" b="1">
                  <a:latin typeface="微软雅黑" panose="020B0503020204020204" pitchFamily="34" charset="-122"/>
                  <a:ea typeface="微软雅黑" panose="020B0503020204020204" pitchFamily="34" charset="-122"/>
                </a:defRPr>
              </a:lvl1pPr>
            </a:lstStyle>
            <a:p>
              <a:r>
                <a:rPr lang="zh-CN" altLang="en-US" dirty="0">
                  <a:solidFill>
                    <a:srgbClr val="FF0000"/>
                  </a:solidFill>
                </a:rPr>
                <a:t>革命圣地延安</a:t>
              </a:r>
              <a:r>
                <a:rPr lang="zh-CN" altLang="en-US" dirty="0">
                  <a:solidFill>
                    <a:srgbClr val="FF0000"/>
                  </a:solidFill>
                  <a:sym typeface="+mn-ea"/>
                </a:rPr>
                <a:t>红色游（研）学</a:t>
              </a:r>
              <a:endParaRPr lang="zh-CN" altLang="en-US" dirty="0">
                <a:solidFill>
                  <a:srgbClr val="FF0000"/>
                </a:solidFill>
                <a:sym typeface="+mn-ea"/>
              </a:endParaRPr>
            </a:p>
          </p:txBody>
        </p:sp>
        <p:sp>
          <p:nvSpPr>
            <p:cNvPr id="78" name="TextBox 49"/>
            <p:cNvSpPr txBox="1"/>
            <p:nvPr/>
          </p:nvSpPr>
          <p:spPr>
            <a:xfrm>
              <a:off x="3253129" y="2827349"/>
              <a:ext cx="2997781" cy="549138"/>
            </a:xfrm>
            <a:prstGeom prst="rect">
              <a:avLst/>
            </a:prstGeom>
            <a:noFill/>
          </p:spPr>
          <p:txBody>
            <a:bodyPr wrap="square" lIns="91413" tIns="45706" rIns="91413" bIns="45706" rtlCol="0">
              <a:spAutoFit/>
            </a:bodyPr>
            <a:lstStyle>
              <a:defPPr>
                <a:defRPr lang="zh-CN"/>
              </a:defPPr>
              <a:lvl1pPr>
                <a:lnSpc>
                  <a:spcPct val="150000"/>
                </a:lnSpc>
                <a:defRPr sz="1600" b="1">
                  <a:latin typeface="微软雅黑" panose="020B0503020204020204" pitchFamily="34" charset="-122"/>
                  <a:ea typeface="微软雅黑" panose="020B0503020204020204" pitchFamily="34" charset="-122"/>
                </a:defRPr>
              </a:lvl1pPr>
            </a:lstStyle>
            <a:p>
              <a:r>
                <a:rPr lang="zh-CN" altLang="en-US" dirty="0">
                  <a:solidFill>
                    <a:srgbClr val="FF0000"/>
                  </a:solidFill>
                </a:rPr>
                <a:t>跟着共产党学管理大讲堂</a:t>
              </a:r>
              <a:endParaRPr lang="zh-CN" altLang="en-US" dirty="0"/>
            </a:p>
            <a:p>
              <a:pPr algn="l">
                <a:lnSpc>
                  <a:spcPct val="100000"/>
                </a:lnSpc>
                <a:buClrTx/>
                <a:buSzTx/>
                <a:buFontTx/>
              </a:pPr>
              <a:r>
                <a:rPr lang="zh-CN" altLang="en-US" sz="1200" b="0">
                  <a:latin typeface="+mn-lt"/>
                  <a:ea typeface="+mn-ea"/>
                </a:rPr>
                <a:t>       </a:t>
              </a:r>
              <a:r>
                <a:rPr lang="zh-CN" altLang="en-US" sz="1200" b="0"/>
                <a:t>习近平总书记指出，只有回看走过的路、比较别人的路、远眺前行的路，弄清楚我们从哪儿来、往哪儿去，很多问题才能看得深、把得准。新时代，全党只有不忘初心、牢记使命、永远奋斗，才能让中国共产党永远年轻，才能永不懈怠、永不僵化、永不停滞，才能始终成为引领中华民族永续发展的主心骨。</a:t>
              </a:r>
              <a:endParaRPr lang="zh-CN" altLang="en-US" sz="1200" b="0"/>
            </a:p>
          </p:txBody>
        </p:sp>
      </p:grpSp>
      <p:sp>
        <p:nvSpPr>
          <p:cNvPr id="6" name="文本框 5"/>
          <p:cNvSpPr txBox="1"/>
          <p:nvPr/>
        </p:nvSpPr>
        <p:spPr>
          <a:xfrm>
            <a:off x="3364230" y="1476375"/>
            <a:ext cx="8131810" cy="829945"/>
          </a:xfrm>
          <a:prstGeom prst="rect">
            <a:avLst/>
          </a:prstGeom>
          <a:noFill/>
        </p:spPr>
        <p:txBody>
          <a:bodyPr wrap="square" rtlCol="0">
            <a:spAutoFit/>
          </a:bodyPr>
          <a:lstStyle/>
          <a:p>
            <a:r>
              <a:rPr lang="en-US" altLang="zh-CN" sz="1200"/>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20世纪20年代末，毛泽东、朱德等老一辈无产阶级革命家率领中国工农红军来到井冈山开展了艰苦卓绝的井冈山斗争，创建了中国第一个农村革命根据地，点燃了中国革命的星星之火，开辟了“农村包围城市，武装夺取政权”具有中国特色的革命道路，中国革命从这里走向胜利；孕育了井冈山精神，激励无数英雄儿女前赴后继。井冈山被载入中国革命的史册，被誉为“中国革命的摇篮”和“中华人民共和国的奠基石”，是爱国主义教育和革命传统教育的基地。</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3517265" y="2816225"/>
            <a:ext cx="7978140" cy="829945"/>
          </a:xfrm>
          <a:prstGeom prst="rect">
            <a:avLst/>
          </a:prstGeom>
          <a:noFill/>
        </p:spPr>
        <p:txBody>
          <a:bodyPr wrap="square" rtlCol="0">
            <a:spAutoFit/>
          </a:bodyPr>
          <a:lstStyle/>
          <a:p>
            <a:pPr algn="l">
              <a:buClrTx/>
              <a:buSzTx/>
              <a:buFontTx/>
            </a:pPr>
            <a:r>
              <a:rPr lang="en-US" altLang="zh-CN" sz="1200"/>
              <a:t>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延安自古就是兵家必争之地，有“塞上咽喉”、“军事重镇”之称，被誉为“三秦锁钥，五路襟喉”。其标志性建筑宝塔山，是革命圣地的象征，融自然景观与人文景观为一体。境内的人文景观还有杨家岭革命旧址、凤凰山麓革命旧址等，同时中华民族始祖黄帝轩辕氏的陵墓——黄帝陵也在延安市内。瑰丽壮观的黄河壶口瀑布、美景怡人的万花山，使这块红色土地更加生动、感人</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229235" y="1633855"/>
            <a:ext cx="2676525" cy="3429635"/>
          </a:xfrm>
          <a:prstGeom prst="rect">
            <a:avLst/>
          </a:prstGeom>
        </p:spPr>
      </p:pic>
      <p:sp>
        <p:nvSpPr>
          <p:cNvPr id="4" name="文本框 3"/>
          <p:cNvSpPr txBox="1"/>
          <p:nvPr/>
        </p:nvSpPr>
        <p:spPr>
          <a:xfrm>
            <a:off x="899160" y="2893060"/>
            <a:ext cx="1861185" cy="398780"/>
          </a:xfrm>
          <a:prstGeom prst="rect">
            <a:avLst/>
          </a:prstGeom>
          <a:noFill/>
        </p:spPr>
        <p:txBody>
          <a:bodyPr wrap="square" rtlCol="0">
            <a:spAutoFit/>
          </a:bodyPr>
          <a:lstStyle/>
          <a:p>
            <a:pPr algn="ctr"/>
            <a:r>
              <a:rPr lang="zh-CN" altLang="en-US" sz="2000" b="1">
                <a:solidFill>
                  <a:srgbClr val="FFFF00"/>
                </a:solidFill>
                <a:latin typeface="微软雅黑" panose="020B0503020204020204" pitchFamily="34" charset="-122"/>
                <a:ea typeface="微软雅黑" panose="020B0503020204020204" pitchFamily="34" charset="-122"/>
              </a:rPr>
              <a:t>红色之旅</a:t>
            </a:r>
            <a:endParaRPr lang="zh-CN" altLang="en-US" sz="2000" b="1">
              <a:solidFill>
                <a:srgbClr val="FFFF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517265" y="4038600"/>
            <a:ext cx="7978775" cy="829945"/>
          </a:xfrm>
          <a:prstGeom prst="rect">
            <a:avLst/>
          </a:prstGeom>
          <a:noFill/>
        </p:spPr>
        <p:txBody>
          <a:bodyPr wrap="square" rtlCol="0">
            <a:spAutoFit/>
          </a:bodyPr>
          <a:lstStyle/>
          <a:p>
            <a:r>
              <a:rPr lang="en-US" altLang="zh-CN" sz="1200"/>
              <a:t>       </a:t>
            </a:r>
            <a:r>
              <a:rPr lang="zh-CN" altLang="en-US" sz="1200">
                <a:latin typeface="微软雅黑" panose="020B0503020204020204" pitchFamily="34" charset="-122"/>
                <a:ea typeface="微软雅黑" panose="020B0503020204020204" pitchFamily="34" charset="-122"/>
              </a:rPr>
              <a:t>大金融、大军事、大政治角度切入，充分利用长三角红色革命地区丰富而独特的革命历史资源，进行革命传统教育和理想信念教育。结合参观上海及南湖革命传统教育基地《砥砺前行的革命精神》等，使参训党员感悟红色革命精神、坚定理想信念、改进工作作风，用时代发展要求审视自己、要求自己、完善自己，切实增强政治意识、大局意识、核心意识、看齐意识。</a:t>
            </a:r>
            <a:endParaRPr lang="zh-CN" altLang="en-US" sz="1200">
              <a:latin typeface="微软雅黑" panose="020B0503020204020204" pitchFamily="34" charset="-122"/>
              <a:ea typeface="微软雅黑" panose="020B0503020204020204" pitchFamily="34" charset="-122"/>
            </a:endParaRPr>
          </a:p>
        </p:txBody>
      </p:sp>
      <p:cxnSp>
        <p:nvCxnSpPr>
          <p:cNvPr id="62" name="直接连接符 61"/>
          <p:cNvCxnSpPr>
            <a:stCxn id="77" idx="0"/>
          </p:cNvCxnSpPr>
          <p:nvPr/>
        </p:nvCxnSpPr>
        <p:spPr>
          <a:xfrm>
            <a:off x="3182620" y="1184275"/>
            <a:ext cx="15875" cy="4049395"/>
          </a:xfrm>
          <a:prstGeom prst="line">
            <a:avLst/>
          </a:prstGeom>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66" name="组合 18"/>
          <p:cNvGrpSpPr/>
          <p:nvPr/>
        </p:nvGrpSpPr>
        <p:grpSpPr>
          <a:xfrm>
            <a:off x="3009320" y="2451064"/>
            <a:ext cx="360000" cy="360000"/>
            <a:chOff x="725500" y="623276"/>
            <a:chExt cx="887506" cy="887506"/>
          </a:xfrm>
        </p:grpSpPr>
        <p:sp>
          <p:nvSpPr>
            <p:cNvPr id="67" name="椭圆 66"/>
            <p:cNvSpPr/>
            <p:nvPr/>
          </p:nvSpPr>
          <p:spPr>
            <a:xfrm>
              <a:off x="725500" y="623276"/>
              <a:ext cx="887506" cy="887506"/>
            </a:xfrm>
            <a:prstGeom prst="ellipse">
              <a:avLst/>
            </a:prstGeom>
            <a:solidFill>
              <a:srgbClr val="EDDCB9"/>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8" name="椭圆 67"/>
            <p:cNvSpPr/>
            <p:nvPr/>
          </p:nvSpPr>
          <p:spPr>
            <a:xfrm>
              <a:off x="855411" y="753187"/>
              <a:ext cx="621254" cy="621254"/>
            </a:xfrm>
            <a:prstGeom prst="ellipse">
              <a:avLst/>
            </a:prstGeom>
            <a:solidFill>
              <a:srgbClr val="806D3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latin typeface="Tahoma" panose="020B0604030504040204" pitchFamily="34" charset="0"/>
                <a:cs typeface="Tahoma" panose="020B0604030504040204" pitchFamily="34" charset="0"/>
              </a:endParaRPr>
            </a:p>
          </p:txBody>
        </p:sp>
      </p:grpSp>
      <p:grpSp>
        <p:nvGrpSpPr>
          <p:cNvPr id="69" name="组合 18"/>
          <p:cNvGrpSpPr/>
          <p:nvPr/>
        </p:nvGrpSpPr>
        <p:grpSpPr>
          <a:xfrm>
            <a:off x="3010319" y="3678603"/>
            <a:ext cx="360000" cy="360000"/>
            <a:chOff x="725500" y="623276"/>
            <a:chExt cx="887506" cy="887506"/>
          </a:xfrm>
        </p:grpSpPr>
        <p:sp>
          <p:nvSpPr>
            <p:cNvPr id="70" name="椭圆 69"/>
            <p:cNvSpPr/>
            <p:nvPr/>
          </p:nvSpPr>
          <p:spPr>
            <a:xfrm>
              <a:off x="725500" y="623276"/>
              <a:ext cx="887506" cy="887506"/>
            </a:xfrm>
            <a:prstGeom prst="ellipse">
              <a:avLst/>
            </a:prstGeom>
            <a:solidFill>
              <a:srgbClr val="EDDCB9"/>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 name="椭圆 4"/>
            <p:cNvSpPr/>
            <p:nvPr/>
          </p:nvSpPr>
          <p:spPr>
            <a:xfrm>
              <a:off x="855411" y="753187"/>
              <a:ext cx="621254" cy="621254"/>
            </a:xfrm>
            <a:prstGeom prst="ellipse">
              <a:avLst/>
            </a:prstGeom>
            <a:solidFill>
              <a:srgbClr val="806D3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latin typeface="Tahoma" panose="020B0604030504040204" pitchFamily="34" charset="0"/>
                <a:cs typeface="Tahoma" panose="020B0604030504040204" pitchFamily="34" charset="0"/>
              </a:endParaRPr>
            </a:p>
          </p:txBody>
        </p:sp>
      </p:grpSp>
      <p:grpSp>
        <p:nvGrpSpPr>
          <p:cNvPr id="9" name="组合 18"/>
          <p:cNvGrpSpPr/>
          <p:nvPr/>
        </p:nvGrpSpPr>
        <p:grpSpPr>
          <a:xfrm>
            <a:off x="3011861" y="4928648"/>
            <a:ext cx="360000" cy="360000"/>
            <a:chOff x="725500" y="623276"/>
            <a:chExt cx="887506" cy="887506"/>
          </a:xfrm>
        </p:grpSpPr>
        <p:sp>
          <p:nvSpPr>
            <p:cNvPr id="10" name="椭圆 9"/>
            <p:cNvSpPr/>
            <p:nvPr/>
          </p:nvSpPr>
          <p:spPr>
            <a:xfrm>
              <a:off x="725500" y="623276"/>
              <a:ext cx="887506" cy="887506"/>
            </a:xfrm>
            <a:prstGeom prst="ellipse">
              <a:avLst/>
            </a:prstGeom>
            <a:solidFill>
              <a:srgbClr val="EDDCB9"/>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椭圆 10"/>
            <p:cNvSpPr/>
            <p:nvPr/>
          </p:nvSpPr>
          <p:spPr>
            <a:xfrm>
              <a:off x="855411" y="753187"/>
              <a:ext cx="621254" cy="621254"/>
            </a:xfrm>
            <a:prstGeom prst="ellipse">
              <a:avLst/>
            </a:prstGeom>
            <a:solidFill>
              <a:srgbClr val="806D3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latin typeface="Tahoma" panose="020B0604030504040204" pitchFamily="34" charset="0"/>
                <a:cs typeface="Tahoma" panose="020B0604030504040204" pitchFamily="34" charset="0"/>
              </a:endParaRPr>
            </a:p>
          </p:txBody>
        </p:sp>
      </p:grpSp>
      <p:grpSp>
        <p:nvGrpSpPr>
          <p:cNvPr id="75" name="组合 18"/>
          <p:cNvGrpSpPr/>
          <p:nvPr/>
        </p:nvGrpSpPr>
        <p:grpSpPr>
          <a:xfrm>
            <a:off x="3003968" y="1131326"/>
            <a:ext cx="360000" cy="360000"/>
            <a:chOff x="725500" y="623276"/>
            <a:chExt cx="887506" cy="887506"/>
          </a:xfrm>
        </p:grpSpPr>
        <p:sp>
          <p:nvSpPr>
            <p:cNvPr id="76" name="椭圆 75"/>
            <p:cNvSpPr/>
            <p:nvPr/>
          </p:nvSpPr>
          <p:spPr>
            <a:xfrm>
              <a:off x="725500" y="623276"/>
              <a:ext cx="887506" cy="887506"/>
            </a:xfrm>
            <a:prstGeom prst="ellipse">
              <a:avLst/>
            </a:prstGeom>
            <a:solidFill>
              <a:srgbClr val="EDDCB9"/>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7" name="椭圆 76"/>
            <p:cNvSpPr/>
            <p:nvPr/>
          </p:nvSpPr>
          <p:spPr>
            <a:xfrm>
              <a:off x="855411" y="753187"/>
              <a:ext cx="621254" cy="621254"/>
            </a:xfrm>
            <a:prstGeom prst="ellipse">
              <a:avLst/>
            </a:prstGeom>
            <a:solidFill>
              <a:srgbClr val="806D3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latin typeface="Tahoma" panose="020B0604030504040204" pitchFamily="34" charset="0"/>
                <a:cs typeface="Tahoma" panose="020B0604030504040204" pitchFamily="34" charset="0"/>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a:stCxn id="3" idx="4"/>
          </p:cNvCxnSpPr>
          <p:nvPr/>
        </p:nvCxnSpPr>
        <p:spPr>
          <a:xfrm>
            <a:off x="1651000" y="2218055"/>
            <a:ext cx="10795" cy="3157855"/>
          </a:xfrm>
          <a:prstGeom prst="line">
            <a:avLst/>
          </a:prstGeom>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5" name="组合 18"/>
          <p:cNvGrpSpPr/>
          <p:nvPr/>
        </p:nvGrpSpPr>
        <p:grpSpPr>
          <a:xfrm>
            <a:off x="1291057" y="1498183"/>
            <a:ext cx="720000" cy="720000"/>
            <a:chOff x="725500" y="623276"/>
            <a:chExt cx="887506" cy="887506"/>
          </a:xfrm>
        </p:grpSpPr>
        <p:sp>
          <p:nvSpPr>
            <p:cNvPr id="3" name="椭圆 2"/>
            <p:cNvSpPr/>
            <p:nvPr/>
          </p:nvSpPr>
          <p:spPr>
            <a:xfrm>
              <a:off x="725500" y="623276"/>
              <a:ext cx="887506" cy="887506"/>
            </a:xfrm>
            <a:prstGeom prst="ellipse">
              <a:avLst/>
            </a:prstGeom>
            <a:solidFill>
              <a:srgbClr val="EDDCB9"/>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 name="椭圆 3"/>
            <p:cNvSpPr/>
            <p:nvPr/>
          </p:nvSpPr>
          <p:spPr>
            <a:xfrm>
              <a:off x="819630" y="717405"/>
              <a:ext cx="699247" cy="699247"/>
            </a:xfrm>
            <a:prstGeom prst="ellipse">
              <a:avLst/>
            </a:prstGeom>
            <a:solidFill>
              <a:srgbClr val="806D3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latin typeface="Tahoma" panose="020B0604030504040204" pitchFamily="34" charset="0"/>
                <a:cs typeface="Tahoma" panose="020B0604030504040204" pitchFamily="34" charset="0"/>
              </a:endParaRPr>
            </a:p>
          </p:txBody>
        </p:sp>
      </p:grpSp>
      <p:sp>
        <p:nvSpPr>
          <p:cNvPr id="48" name="Rectangle 8"/>
          <p:cNvSpPr>
            <a:spLocks noChangeArrowheads="1"/>
          </p:cNvSpPr>
          <p:nvPr/>
        </p:nvSpPr>
        <p:spPr bwMode="auto">
          <a:xfrm>
            <a:off x="2180590" y="1631633"/>
            <a:ext cx="7879080" cy="398780"/>
          </a:xfrm>
          <a:prstGeom prst="rect">
            <a:avLst/>
          </a:prstGeom>
          <a:noFill/>
          <a:ln w="9525">
            <a:noFill/>
            <a:miter lim="800000"/>
          </a:ln>
          <a:effectLst/>
        </p:spPr>
        <p:txBody>
          <a:bodyPr vert="horz" wrap="square" lIns="91440" tIns="45720" rIns="91440" bIns="45720" numCol="1" anchor="ctr" anchorCtr="0" compatLnSpc="1">
            <a:spAutoFit/>
          </a:bodyPr>
          <a:lstStyle/>
          <a:p>
            <a:pPr lvl="0" eaLnBrk="0" fontAlgn="base" hangingPunct="0">
              <a:spcBef>
                <a:spcPct val="0"/>
              </a:spcBef>
              <a:spcAft>
                <a:spcPct val="0"/>
              </a:spcAft>
            </a:pPr>
            <a:r>
              <a:rPr lang="zh-CN" altLang="en-US" sz="2000" b="1" dirty="0">
                <a:latin typeface="微软雅黑" panose="020B0503020204020204" pitchFamily="34" charset="-122"/>
                <a:ea typeface="微软雅黑" panose="020B0503020204020204" pitchFamily="34" charset="-122"/>
              </a:rPr>
              <a:t>宁夏慧源成企业咨询管理有限公司（注册品牌：                        ）</a:t>
            </a:r>
            <a:endParaRPr kumimoji="0" lang="zh-CN" altLang="en-US"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8" name="组合 18"/>
          <p:cNvGrpSpPr/>
          <p:nvPr/>
        </p:nvGrpSpPr>
        <p:grpSpPr>
          <a:xfrm>
            <a:off x="1465229" y="3895408"/>
            <a:ext cx="360000" cy="360000"/>
            <a:chOff x="725500" y="623276"/>
            <a:chExt cx="887506" cy="887506"/>
          </a:xfrm>
        </p:grpSpPr>
        <p:sp>
          <p:nvSpPr>
            <p:cNvPr id="56" name="椭圆 55"/>
            <p:cNvSpPr/>
            <p:nvPr/>
          </p:nvSpPr>
          <p:spPr>
            <a:xfrm>
              <a:off x="725500" y="623276"/>
              <a:ext cx="887506" cy="887506"/>
            </a:xfrm>
            <a:prstGeom prst="ellipse">
              <a:avLst/>
            </a:prstGeom>
            <a:solidFill>
              <a:srgbClr val="EDDCB9"/>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7" name="椭圆 56"/>
            <p:cNvSpPr/>
            <p:nvPr/>
          </p:nvSpPr>
          <p:spPr>
            <a:xfrm>
              <a:off x="855411" y="753187"/>
              <a:ext cx="621254" cy="621254"/>
            </a:xfrm>
            <a:prstGeom prst="ellipse">
              <a:avLst/>
            </a:prstGeom>
            <a:solidFill>
              <a:srgbClr val="806D3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latin typeface="Tahoma" panose="020B0604030504040204" pitchFamily="34" charset="0"/>
                <a:cs typeface="Tahoma" panose="020B0604030504040204" pitchFamily="34" charset="0"/>
              </a:endParaRPr>
            </a:p>
          </p:txBody>
        </p:sp>
      </p:grpSp>
      <p:grpSp>
        <p:nvGrpSpPr>
          <p:cNvPr id="9" name="组合 18"/>
          <p:cNvGrpSpPr/>
          <p:nvPr/>
        </p:nvGrpSpPr>
        <p:grpSpPr>
          <a:xfrm>
            <a:off x="1464741" y="5070911"/>
            <a:ext cx="360000" cy="360000"/>
            <a:chOff x="725500" y="623276"/>
            <a:chExt cx="887506" cy="887506"/>
          </a:xfrm>
        </p:grpSpPr>
        <p:sp>
          <p:nvSpPr>
            <p:cNvPr id="28" name="椭圆 27"/>
            <p:cNvSpPr/>
            <p:nvPr/>
          </p:nvSpPr>
          <p:spPr>
            <a:xfrm>
              <a:off x="725500" y="623276"/>
              <a:ext cx="887506" cy="887506"/>
            </a:xfrm>
            <a:prstGeom prst="ellipse">
              <a:avLst/>
            </a:prstGeom>
            <a:solidFill>
              <a:srgbClr val="EDDCB9"/>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9" name="椭圆 28"/>
            <p:cNvSpPr/>
            <p:nvPr/>
          </p:nvSpPr>
          <p:spPr>
            <a:xfrm>
              <a:off x="855411" y="753187"/>
              <a:ext cx="621254" cy="621254"/>
            </a:xfrm>
            <a:prstGeom prst="ellipse">
              <a:avLst/>
            </a:prstGeom>
            <a:solidFill>
              <a:srgbClr val="806D3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latin typeface="Tahoma" panose="020B0604030504040204" pitchFamily="34" charset="0"/>
                <a:cs typeface="Tahoma" panose="020B0604030504040204" pitchFamily="34" charset="0"/>
              </a:endParaRPr>
            </a:p>
          </p:txBody>
        </p:sp>
      </p:grpSp>
      <p:sp>
        <p:nvSpPr>
          <p:cNvPr id="30" name="Rectangle 10"/>
          <p:cNvSpPr>
            <a:spLocks noChangeArrowheads="1"/>
          </p:cNvSpPr>
          <p:nvPr/>
        </p:nvSpPr>
        <p:spPr bwMode="auto">
          <a:xfrm>
            <a:off x="2156641" y="4837193"/>
            <a:ext cx="8090798" cy="1527175"/>
          </a:xfrm>
          <a:prstGeom prst="rect">
            <a:avLst/>
          </a:prstGeom>
          <a:noFill/>
          <a:ln w="9525">
            <a:noFill/>
            <a:miter lim="800000"/>
          </a:ln>
          <a:effectLst/>
        </p:spPr>
        <p:txBody>
          <a:bodyPr vert="horz" wrap="square" lIns="91440" tIns="45720" rIns="91440" bIns="45720" numCol="1" anchor="ctr" anchorCtr="0" compatLnSpc="1">
            <a:spAutoFit/>
          </a:bodyPr>
          <a:lstStyle/>
          <a:p>
            <a:pPr>
              <a:lnSpc>
                <a:spcPts val="2800"/>
              </a:lnSpc>
            </a:pPr>
            <a:r>
              <a:rPr lang="zh-CN" altLang="en-US" sz="1600" dirty="0">
                <a:latin typeface="微软雅黑" panose="020B0503020204020204" pitchFamily="34" charset="-122"/>
                <a:ea typeface="微软雅黑" panose="020B0503020204020204" pitchFamily="34" charset="-122"/>
              </a:rPr>
              <a:t>主要服务于生产</a:t>
            </a:r>
            <a:r>
              <a:rPr lang="zh-CN" altLang="zh-CN" sz="1600" dirty="0">
                <a:latin typeface="微软雅黑" panose="020B0503020204020204" pitchFamily="34" charset="-122"/>
                <a:ea typeface="微软雅黑" panose="020B0503020204020204" pitchFamily="34" charset="-122"/>
              </a:rPr>
              <a:t>制造、现代服务型企业等</a:t>
            </a:r>
            <a:r>
              <a:rPr lang="zh-CN" sz="1600" dirty="0">
                <a:latin typeface="微软雅黑" panose="020B0503020204020204" pitchFamily="34" charset="-122"/>
                <a:ea typeface="微软雅黑" panose="020B0503020204020204" pitchFamily="34" charset="-122"/>
                <a:sym typeface="+mn-ea"/>
              </a:rPr>
              <a:t>缺乏自信、欠缺投入、惧怕改变、逃避责任、无视结果、领导与员工、员工与员工之间存在的众多问题开发出多种新型项目、通过进入角色、回归自我的体验式培训方式解决；</a:t>
            </a:r>
            <a:r>
              <a:rPr lang="zh-CN" altLang="zh-CN" sz="1600" dirty="0">
                <a:latin typeface="微软雅黑" panose="020B0503020204020204" pitchFamily="34" charset="-122"/>
                <a:ea typeface="微软雅黑" panose="020B0503020204020204" pitchFamily="34" charset="-122"/>
              </a:rPr>
              <a:t>聚焦关键人才的能力发展以及运营指标的改善，为企业提供</a:t>
            </a:r>
            <a:r>
              <a:rPr lang="zh-CN" altLang="en-US" sz="1600" dirty="0">
                <a:latin typeface="微软雅黑" panose="020B0503020204020204" pitchFamily="34" charset="-122"/>
                <a:ea typeface="微软雅黑" panose="020B0503020204020204" pitchFamily="34" charset="-122"/>
              </a:rPr>
              <a:t>组织人才开发与发展</a:t>
            </a:r>
            <a:r>
              <a:rPr lang="zh-CN" altLang="zh-CN" sz="1600" dirty="0">
                <a:latin typeface="微软雅黑" panose="020B0503020204020204" pitchFamily="34" charset="-122"/>
                <a:ea typeface="微软雅黑" panose="020B0503020204020204" pitchFamily="34" charset="-122"/>
              </a:rPr>
              <a:t>服务，户外拓展，沙漠体验，团队建设。</a:t>
            </a:r>
            <a:endParaRPr lang="zh-CN" altLang="en-US" sz="1600" dirty="0">
              <a:latin typeface="微软雅黑" panose="020B0503020204020204" pitchFamily="34" charset="-122"/>
              <a:ea typeface="微软雅黑" panose="020B0503020204020204" pitchFamily="34" charset="-122"/>
            </a:endParaRPr>
          </a:p>
        </p:txBody>
      </p:sp>
      <p:sp>
        <p:nvSpPr>
          <p:cNvPr id="20" name="矩形 19"/>
          <p:cNvSpPr/>
          <p:nvPr/>
        </p:nvSpPr>
        <p:spPr>
          <a:xfrm>
            <a:off x="2114579" y="2141688"/>
            <a:ext cx="8174142" cy="1168400"/>
          </a:xfrm>
          <a:prstGeom prst="rect">
            <a:avLst/>
          </a:prstGeom>
        </p:spPr>
        <p:txBody>
          <a:bodyPr wrap="square">
            <a:spAutoFit/>
          </a:bodyPr>
          <a:lstStyle/>
          <a:p>
            <a:pPr>
              <a:lnSpc>
                <a:spcPts val="2800"/>
              </a:lnSpc>
            </a:pPr>
            <a:r>
              <a:rPr lang="zh-CN" altLang="en-US" sz="1600" dirty="0">
                <a:latin typeface="微软雅黑" panose="020B0503020204020204" pitchFamily="34" charset="-122"/>
                <a:ea typeface="微软雅黑" panose="020B0503020204020204" pitchFamily="34" charset="-122"/>
              </a:rPr>
              <a:t>由武警宁夏总队一批优秀的军转干部发起成立，于2016年和上海溯成（大成智库）企业管理咨询有限公司，</a:t>
            </a:r>
            <a:r>
              <a:rPr lang="en-US" altLang="zh-CN" sz="1600" dirty="0">
                <a:latin typeface="微软雅黑" panose="020B0503020204020204" pitchFamily="34" charset="-122"/>
                <a:ea typeface="微软雅黑" panose="020B0503020204020204" pitchFamily="34" charset="-122"/>
              </a:rPr>
              <a:t>2019</a:t>
            </a:r>
            <a:r>
              <a:rPr lang="zh-CN" altLang="en-US" sz="1600" dirty="0">
                <a:latin typeface="微软雅黑" panose="020B0503020204020204" pitchFamily="34" charset="-122"/>
                <a:ea typeface="微软雅黑" panose="020B0503020204020204" pitchFamily="34" charset="-122"/>
              </a:rPr>
              <a:t>年与北京明阳天下国际教育科技有限公司联手合作，集结</a:t>
            </a:r>
            <a:r>
              <a:rPr lang="zh-CN" altLang="en-US" sz="1600" dirty="0">
                <a:latin typeface="微软雅黑" panose="020B0503020204020204" pitchFamily="34" charset="-122"/>
                <a:ea typeface="微软雅黑" panose="020B0503020204020204" pitchFamily="34" charset="-122"/>
                <a:sym typeface="+mn-ea"/>
              </a:rPr>
              <a:t>一批从事企业培训和管理咨询十年以上的咨询顾问、职业讲师和专业人士组成。</a:t>
            </a:r>
            <a:endParaRPr lang="en-US" altLang="zh-CN" sz="1600" dirty="0">
              <a:latin typeface="微软雅黑" panose="020B0503020204020204" pitchFamily="34" charset="-122"/>
              <a:ea typeface="微软雅黑" panose="020B0503020204020204" pitchFamily="34" charset="-122"/>
            </a:endParaRPr>
          </a:p>
        </p:txBody>
      </p:sp>
      <p:sp>
        <p:nvSpPr>
          <p:cNvPr id="21" name="矩形 20"/>
          <p:cNvSpPr/>
          <p:nvPr/>
        </p:nvSpPr>
        <p:spPr>
          <a:xfrm>
            <a:off x="2143948" y="3310398"/>
            <a:ext cx="8144864" cy="1527175"/>
          </a:xfrm>
          <a:prstGeom prst="rect">
            <a:avLst/>
          </a:prstGeom>
        </p:spPr>
        <p:txBody>
          <a:bodyPr wrap="square">
            <a:spAutoFit/>
          </a:bodyPr>
          <a:lstStyle/>
          <a:p>
            <a:pPr>
              <a:lnSpc>
                <a:spcPts val="2800"/>
              </a:lnSpc>
            </a:pPr>
            <a:r>
              <a:rPr lang="zh-CN" sz="1600" dirty="0">
                <a:latin typeface="微软雅黑" panose="020B0503020204020204" pitchFamily="34" charset="-122"/>
                <a:ea typeface="微软雅黑" panose="020B0503020204020204" pitchFamily="34" charset="-122"/>
              </a:rPr>
              <a:t>公司致力于实施“资本优先”的基本策略，聚集了一大批学有专长、术有专攻并且具有宽阔视野和管理智慧的实战型培训导师与咨询顾问人才，构建了一支专业互补、背景多元的复合型团队，以</a:t>
            </a:r>
            <a:r>
              <a:rPr lang="zh-CN" altLang="en-US" sz="1600" dirty="0">
                <a:latin typeface="微软雅黑" panose="020B0503020204020204" pitchFamily="34" charset="-122"/>
                <a:ea typeface="微软雅黑" panose="020B0503020204020204" pitchFamily="34" charset="-122"/>
                <a:sym typeface="+mn-ea"/>
              </a:rPr>
              <a:t>解决问题与</a:t>
            </a:r>
            <a:r>
              <a:rPr lang="zh-CN" altLang="zh-CN" sz="1600" dirty="0">
                <a:latin typeface="微软雅黑" panose="020B0503020204020204" pitchFamily="34" charset="-122"/>
                <a:ea typeface="微软雅黑" panose="020B0503020204020204" pitchFamily="34" charset="-122"/>
                <a:sym typeface="+mn-ea"/>
              </a:rPr>
              <a:t>结果导向的</a:t>
            </a:r>
            <a:r>
              <a:rPr lang="zh-CN" altLang="en-US" sz="1600" dirty="0">
                <a:latin typeface="微软雅黑" panose="020B0503020204020204" pitchFamily="34" charset="-122"/>
                <a:ea typeface="微软雅黑" panose="020B0503020204020204" pitchFamily="34" charset="-122"/>
                <a:sym typeface="+mn-ea"/>
              </a:rPr>
              <a:t>组织人才发展</a:t>
            </a:r>
            <a:r>
              <a:rPr lang="zh-CN" altLang="zh-CN" sz="1600" dirty="0">
                <a:latin typeface="微软雅黑" panose="020B0503020204020204" pitchFamily="34" charset="-122"/>
                <a:ea typeface="微软雅黑" panose="020B0503020204020204" pitchFamily="34" charset="-122"/>
                <a:sym typeface="+mn-ea"/>
              </a:rPr>
              <a:t>解决方案，协助企业落实人才战略，实现效率提升和业绩改进的结果</a:t>
            </a:r>
            <a:r>
              <a:rPr lang="zh-CN" altLang="zh-CN" sz="1600" dirty="0">
                <a:latin typeface="微软雅黑" panose="020B0503020204020204" pitchFamily="34" charset="-122"/>
                <a:ea typeface="微软雅黑" panose="020B0503020204020204" pitchFamily="34" charset="-122"/>
              </a:rPr>
              <a:t> </a:t>
            </a:r>
            <a:endParaRPr lang="zh-CN" altLang="en-US" sz="1600" dirty="0">
              <a:latin typeface="微软雅黑" panose="020B0503020204020204" pitchFamily="34" charset="-122"/>
              <a:ea typeface="微软雅黑" panose="020B0503020204020204" pitchFamily="34" charset="-122"/>
            </a:endParaRPr>
          </a:p>
        </p:txBody>
      </p:sp>
      <p:grpSp>
        <p:nvGrpSpPr>
          <p:cNvPr id="22" name="组合 18"/>
          <p:cNvGrpSpPr/>
          <p:nvPr/>
        </p:nvGrpSpPr>
        <p:grpSpPr>
          <a:xfrm>
            <a:off x="1465232" y="2748371"/>
            <a:ext cx="360000" cy="360000"/>
            <a:chOff x="725500" y="422896"/>
            <a:chExt cx="887506" cy="887506"/>
          </a:xfrm>
        </p:grpSpPr>
        <p:sp>
          <p:nvSpPr>
            <p:cNvPr id="23" name="椭圆 22"/>
            <p:cNvSpPr/>
            <p:nvPr/>
          </p:nvSpPr>
          <p:spPr>
            <a:xfrm>
              <a:off x="725500" y="422896"/>
              <a:ext cx="887506" cy="887506"/>
            </a:xfrm>
            <a:prstGeom prst="ellipse">
              <a:avLst/>
            </a:prstGeom>
            <a:solidFill>
              <a:srgbClr val="EDDCB9"/>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椭圆 23"/>
            <p:cNvSpPr/>
            <p:nvPr/>
          </p:nvSpPr>
          <p:spPr>
            <a:xfrm>
              <a:off x="855411" y="568745"/>
              <a:ext cx="621254" cy="621254"/>
            </a:xfrm>
            <a:prstGeom prst="ellipse">
              <a:avLst/>
            </a:prstGeom>
            <a:solidFill>
              <a:srgbClr val="806D3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latin typeface="Tahoma" panose="020B0604030504040204" pitchFamily="34" charset="0"/>
                <a:cs typeface="Tahoma" panose="020B0604030504040204" pitchFamily="34" charset="0"/>
              </a:endParaRPr>
            </a:p>
          </p:txBody>
        </p:sp>
      </p:grpSp>
      <p:pic>
        <p:nvPicPr>
          <p:cNvPr id="7" name="图片 6" descr="微信图片_20181219161947"/>
          <p:cNvPicPr>
            <a:picLocks noChangeAspect="1"/>
          </p:cNvPicPr>
          <p:nvPr/>
        </p:nvPicPr>
        <p:blipFill>
          <a:blip r:embed="rId1"/>
          <a:stretch>
            <a:fillRect/>
          </a:stretch>
        </p:blipFill>
        <p:spPr>
          <a:xfrm>
            <a:off x="7571105" y="1235075"/>
            <a:ext cx="1784985" cy="795020"/>
          </a:xfrm>
          <a:prstGeom prst="rect">
            <a:avLst/>
          </a:prstGeom>
        </p:spPr>
      </p:pic>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957943" y="665359"/>
            <a:ext cx="6001927" cy="460375"/>
          </a:xfrm>
          <a:prstGeom prst="rect">
            <a:avLst/>
          </a:prstGeom>
          <a:noFill/>
        </p:spPr>
        <p:txBody>
          <a:bodyPr wrap="square" rtlCol="0">
            <a:spAutoFit/>
          </a:bodyPr>
          <a:lstStyle/>
          <a:p>
            <a:r>
              <a:rPr lang="zh-CN" altLang="en-US" sz="2400" b="1" dirty="0">
                <a:solidFill>
                  <a:srgbClr val="5F5E5C"/>
                </a:solidFill>
                <a:latin typeface="微软雅黑" panose="020B0503020204020204" pitchFamily="34" charset="-122"/>
                <a:ea typeface="微软雅黑" panose="020B0503020204020204" pitchFamily="34" charset="-122"/>
              </a:rPr>
              <a:t>主要师资力量介绍</a:t>
            </a:r>
            <a:endParaRPr lang="zh-CN" altLang="en-US" sz="2400" b="1" dirty="0">
              <a:solidFill>
                <a:srgbClr val="5F5E5C"/>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957943" y="1198485"/>
            <a:ext cx="10512007" cy="646331"/>
          </a:xfrm>
          <a:prstGeom prst="rect">
            <a:avLst/>
          </a:prstGeom>
          <a:noFill/>
        </p:spPr>
        <p:txBody>
          <a:bodyPr wrap="square" rtlCol="0">
            <a:spAutoFit/>
          </a:bodyPr>
          <a:lstStyle/>
          <a:p>
            <a:r>
              <a:rPr lang="zh-CN" altLang="en-US" dirty="0">
                <a:solidFill>
                  <a:srgbClr val="FF0000"/>
                </a:solidFill>
                <a:latin typeface="华文楷体" panose="02010600040101010101" pitchFamily="2" charset="-122"/>
                <a:ea typeface="华文楷体" panose="02010600040101010101" pitchFamily="2" charset="-122"/>
              </a:rPr>
              <a:t>       内训师主要以上海大成智库内训师为依托，并签约极个别有着丰富理论知识和实战经验的宁夏区内知名讲师，形成慧源成强大的内训师阵容。</a:t>
            </a:r>
            <a:endParaRPr lang="zh-CN" altLang="en-US" dirty="0">
              <a:solidFill>
                <a:srgbClr val="FF0000"/>
              </a:solidFill>
              <a:latin typeface="华文楷体" panose="02010600040101010101" pitchFamily="2" charset="-122"/>
              <a:ea typeface="华文楷体" panose="02010600040101010101" pitchFamily="2" charset="-122"/>
            </a:endParaRPr>
          </a:p>
        </p:txBody>
      </p:sp>
      <p:sp>
        <p:nvSpPr>
          <p:cNvPr id="5" name="Rectangle 3"/>
          <p:cNvSpPr>
            <a:spLocks noChangeArrowheads="1"/>
          </p:cNvSpPr>
          <p:nvPr/>
        </p:nvSpPr>
        <p:spPr bwMode="auto">
          <a:xfrm>
            <a:off x="1328256" y="2576144"/>
            <a:ext cx="4754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defTabSz="914400" rtl="0" eaLnBrk="0" fontAlgn="base" latinLnBrk="0" hangingPunct="0">
              <a:lnSpc>
                <a:spcPct val="100000"/>
              </a:lnSpc>
              <a:spcBef>
                <a:spcPct val="0"/>
              </a:spcBef>
              <a:spcAft>
                <a:spcPct val="0"/>
              </a:spcAft>
              <a:buClrTx/>
              <a:buSzTx/>
              <a:buFontTx/>
              <a:buNone/>
            </a:pPr>
            <a:r>
              <a:rPr kumimoji="0" lang="zh-CN" altLang="zh-CN" sz="1600" b="1" i="0" u="none" strike="noStrike" cap="none" normalizeH="0" baseline="0" dirty="0">
                <a:ln>
                  <a:noFill/>
                </a:ln>
                <a:solidFill>
                  <a:srgbClr val="760000"/>
                </a:solidFill>
                <a:effectLst/>
                <a:latin typeface="微软雅黑" panose="020B0503020204020204" pitchFamily="34" charset="-122"/>
                <a:ea typeface="微软雅黑" panose="020B0503020204020204" pitchFamily="34" charset="-122"/>
                <a:cs typeface="Calibri" panose="020F0502020204030204" pitchFamily="34" charset="0"/>
              </a:rPr>
              <a:t>毛</a:t>
            </a:r>
            <a:endParaRPr kumimoji="0" lang="en-US" altLang="zh-CN" sz="1600" b="1" i="0" u="none" strike="noStrike" cap="none" normalizeH="0" baseline="0" dirty="0">
              <a:ln>
                <a:noFill/>
              </a:ln>
              <a:solidFill>
                <a:srgbClr val="760000"/>
              </a:solidFill>
              <a:effectLst/>
              <a:latin typeface="微软雅黑" panose="020B0503020204020204" pitchFamily="34" charset="-122"/>
              <a:ea typeface="微软雅黑" panose="020B0503020204020204" pitchFamily="34" charset="-122"/>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pPr>
            <a:r>
              <a:rPr kumimoji="0" lang="zh-CN" altLang="zh-CN" sz="1600" b="1" i="0" u="none" strike="noStrike" cap="none" normalizeH="0" baseline="0" dirty="0">
                <a:ln>
                  <a:noFill/>
                </a:ln>
                <a:solidFill>
                  <a:srgbClr val="760000"/>
                </a:solidFill>
                <a:effectLst/>
                <a:latin typeface="微软雅黑" panose="020B0503020204020204" pitchFamily="34" charset="-122"/>
                <a:ea typeface="微软雅黑" panose="020B0503020204020204" pitchFamily="34" charset="-122"/>
                <a:cs typeface="Calibri" panose="020F0502020204030204" pitchFamily="34" charset="0"/>
              </a:rPr>
              <a:t>永</a:t>
            </a:r>
            <a:endParaRPr kumimoji="0" lang="en-US" altLang="zh-CN" sz="1600" b="1" i="0" u="none" strike="noStrike" cap="none" normalizeH="0" baseline="0" dirty="0">
              <a:ln>
                <a:noFill/>
              </a:ln>
              <a:solidFill>
                <a:srgbClr val="760000"/>
              </a:solidFill>
              <a:effectLst/>
              <a:latin typeface="微软雅黑" panose="020B0503020204020204" pitchFamily="34" charset="-122"/>
              <a:ea typeface="微软雅黑" panose="020B0503020204020204" pitchFamily="34" charset="-122"/>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pPr>
            <a:r>
              <a:rPr kumimoji="0" lang="zh-CN" altLang="zh-CN" sz="1600" b="1" i="0" u="none" strike="noStrike" cap="none" normalizeH="0" baseline="0" dirty="0">
                <a:ln>
                  <a:noFill/>
                </a:ln>
                <a:solidFill>
                  <a:srgbClr val="760000"/>
                </a:solidFill>
                <a:effectLst/>
                <a:latin typeface="微软雅黑" panose="020B0503020204020204" pitchFamily="34" charset="-122"/>
                <a:ea typeface="微软雅黑" panose="020B0503020204020204" pitchFamily="34" charset="-122"/>
                <a:cs typeface="Calibri" panose="020F0502020204030204" pitchFamily="34" charset="0"/>
              </a:rPr>
              <a:t>奇</a:t>
            </a: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6" name="文本框 5"/>
          <p:cNvSpPr txBox="1"/>
          <p:nvPr/>
        </p:nvSpPr>
        <p:spPr>
          <a:xfrm>
            <a:off x="813370" y="3727376"/>
            <a:ext cx="3145536" cy="2031325"/>
          </a:xfrm>
          <a:prstGeom prst="rect">
            <a:avLst/>
          </a:prstGeom>
          <a:noFill/>
        </p:spPr>
        <p:txBody>
          <a:bodyPr wrap="square" rtlCol="0">
            <a:spAutoFit/>
          </a:bodyPr>
          <a:lstStyle/>
          <a:p>
            <a:r>
              <a:rPr lang="zh-CN" altLang="zh-CN" sz="1400" b="1" dirty="0">
                <a:latin typeface="华文宋体" panose="02010600040101010101" pitchFamily="2" charset="-122"/>
                <a:ea typeface="华文宋体" panose="02010600040101010101" pitchFamily="2" charset="-122"/>
              </a:rPr>
              <a:t>大成智库 创始人</a:t>
            </a:r>
            <a:endParaRPr lang="zh-CN" altLang="zh-CN" sz="1400" b="1" dirty="0">
              <a:latin typeface="华文宋体" panose="02010600040101010101" pitchFamily="2" charset="-122"/>
              <a:ea typeface="华文宋体" panose="02010600040101010101" pitchFamily="2" charset="-122"/>
            </a:endParaRPr>
          </a:p>
          <a:p>
            <a:r>
              <a:rPr lang="zh-CN" altLang="zh-CN" sz="1400" b="1" dirty="0">
                <a:latin typeface="华文宋体" panose="02010600040101010101" pitchFamily="2" charset="-122"/>
                <a:ea typeface="华文宋体" panose="02010600040101010101" pitchFamily="2" charset="-122"/>
              </a:rPr>
              <a:t>上海培训协会第一届理事会主席</a:t>
            </a:r>
            <a:endParaRPr lang="zh-CN" altLang="zh-CN" sz="1400" b="1" dirty="0">
              <a:latin typeface="华文宋体" panose="02010600040101010101" pitchFamily="2" charset="-122"/>
              <a:ea typeface="华文宋体" panose="02010600040101010101" pitchFamily="2" charset="-122"/>
            </a:endParaRPr>
          </a:p>
          <a:p>
            <a:r>
              <a:rPr lang="zh-CN" altLang="zh-CN" sz="1400" b="1" dirty="0">
                <a:latin typeface="华文宋体" panose="02010600040101010101" pitchFamily="2" charset="-122"/>
                <a:ea typeface="华文宋体" panose="02010600040101010101" pitchFamily="2" charset="-122"/>
              </a:rPr>
              <a:t>上海市注册咨询专家</a:t>
            </a:r>
            <a:r>
              <a:rPr lang="en-US" altLang="zh-CN" sz="1400" b="1" dirty="0">
                <a:latin typeface="华文宋体" panose="02010600040101010101" pitchFamily="2" charset="-122"/>
                <a:ea typeface="华文宋体" panose="02010600040101010101" pitchFamily="2" charset="-122"/>
              </a:rPr>
              <a:t> </a:t>
            </a:r>
            <a:endParaRPr lang="zh-CN" altLang="zh-CN" sz="1400" b="1" dirty="0">
              <a:latin typeface="华文宋体" panose="02010600040101010101" pitchFamily="2" charset="-122"/>
              <a:ea typeface="华文宋体" panose="02010600040101010101" pitchFamily="2" charset="-122"/>
            </a:endParaRPr>
          </a:p>
          <a:p>
            <a:r>
              <a:rPr lang="zh-CN" altLang="zh-CN" sz="1400" b="1" dirty="0">
                <a:latin typeface="华文宋体" panose="02010600040101010101" pitchFamily="2" charset="-122"/>
                <a:ea typeface="华文宋体" panose="02010600040101010101" pitchFamily="2" charset="-122"/>
              </a:rPr>
              <a:t>运营管理、精益管理高级顾问</a:t>
            </a:r>
            <a:endParaRPr lang="zh-CN" altLang="zh-CN" sz="1400" b="1" dirty="0">
              <a:latin typeface="华文宋体" panose="02010600040101010101" pitchFamily="2" charset="-122"/>
              <a:ea typeface="华文宋体" panose="02010600040101010101" pitchFamily="2" charset="-122"/>
            </a:endParaRPr>
          </a:p>
          <a:p>
            <a:r>
              <a:rPr lang="zh-CN" altLang="zh-CN" sz="1400" b="1" dirty="0">
                <a:latin typeface="华文宋体" panose="02010600040101010101" pitchFamily="2" charset="-122"/>
                <a:ea typeface="华文宋体" panose="02010600040101010101" pitchFamily="2" charset="-122"/>
              </a:rPr>
              <a:t>上海交大、复旦大学、苏州大学、浙江大学、西北工业大学总裁班</a:t>
            </a:r>
            <a:r>
              <a:rPr lang="en-US" altLang="zh-CN" sz="1400" b="1" dirty="0">
                <a:latin typeface="华文宋体" panose="02010600040101010101" pitchFamily="2" charset="-122"/>
                <a:ea typeface="华文宋体" panose="02010600040101010101" pitchFamily="2" charset="-122"/>
              </a:rPr>
              <a:t>  </a:t>
            </a:r>
            <a:r>
              <a:rPr lang="zh-CN" altLang="zh-CN" sz="1400" b="1" dirty="0">
                <a:latin typeface="华文宋体" panose="02010600040101010101" pitchFamily="2" charset="-122"/>
                <a:ea typeface="华文宋体" panose="02010600040101010101" pitchFamily="2" charset="-122"/>
              </a:rPr>
              <a:t>特聘导师</a:t>
            </a:r>
            <a:endParaRPr lang="zh-CN" altLang="zh-CN" sz="1400" b="1" dirty="0">
              <a:latin typeface="华文宋体" panose="02010600040101010101" pitchFamily="2" charset="-122"/>
              <a:ea typeface="华文宋体" panose="02010600040101010101" pitchFamily="2" charset="-122"/>
            </a:endParaRPr>
          </a:p>
          <a:p>
            <a:r>
              <a:rPr lang="zh-CN" altLang="zh-CN" sz="1400" b="1" dirty="0">
                <a:latin typeface="华文宋体" panose="02010600040101010101" pitchFamily="2" charset="-122"/>
                <a:ea typeface="华文宋体" panose="02010600040101010101" pitchFamily="2" charset="-122"/>
              </a:rPr>
              <a:t>专注于企业机制变革研究、阿米巴模式实践</a:t>
            </a:r>
            <a:endParaRPr lang="zh-CN" altLang="zh-CN" sz="1400" b="1" dirty="0">
              <a:latin typeface="华文宋体" panose="02010600040101010101" pitchFamily="2" charset="-122"/>
              <a:ea typeface="华文宋体" panose="02010600040101010101" pitchFamily="2" charset="-122"/>
            </a:endParaRPr>
          </a:p>
        </p:txBody>
      </p:sp>
      <p:pic>
        <p:nvPicPr>
          <p:cNvPr id="12" name="图片 11" descr="图片包含 人员, 西装, 领带, 男士&#10;&#10;已生成极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330984" y="2066284"/>
            <a:ext cx="1389515" cy="1884637"/>
          </a:xfrm>
          <a:prstGeom prst="rect">
            <a:avLst/>
          </a:prstGeom>
          <a:scene3d>
            <a:camera prst="orthographicFront"/>
            <a:lightRig rig="threePt" dir="t"/>
          </a:scene3d>
          <a:sp3d>
            <a:bevelT/>
          </a:sp3d>
        </p:spPr>
      </p:pic>
      <p:sp>
        <p:nvSpPr>
          <p:cNvPr id="7" name="文本框 6"/>
          <p:cNvSpPr txBox="1"/>
          <p:nvPr/>
        </p:nvSpPr>
        <p:spPr>
          <a:xfrm>
            <a:off x="4304875" y="4251266"/>
            <a:ext cx="7421751" cy="523220"/>
          </a:xfrm>
          <a:prstGeom prst="rect">
            <a:avLst/>
          </a:prstGeom>
          <a:noFill/>
        </p:spPr>
        <p:txBody>
          <a:bodyPr wrap="square" rtlCol="0">
            <a:spAutoFit/>
          </a:bodyPr>
          <a:lstStyle/>
          <a:p>
            <a:r>
              <a:rPr lang="zh-CN" altLang="zh-CN" sz="1400" b="1" dirty="0">
                <a:solidFill>
                  <a:srgbClr val="AA6161"/>
                </a:solidFill>
                <a:latin typeface="华文宋体" panose="02010600040101010101" pitchFamily="2" charset="-122"/>
                <a:ea typeface="华文宋体" panose="02010600040101010101" pitchFamily="2" charset="-122"/>
              </a:rPr>
              <a:t>赵国强</a:t>
            </a:r>
            <a:r>
              <a:rPr lang="zh-CN" altLang="zh-CN" sz="1400" b="1" dirty="0">
                <a:solidFill>
                  <a:srgbClr val="A15050"/>
                </a:solidFill>
                <a:latin typeface="华文宋体" panose="02010600040101010101" pitchFamily="2" charset="-122"/>
                <a:ea typeface="华文宋体" panose="02010600040101010101" pitchFamily="2" charset="-122"/>
              </a:rPr>
              <a:t>：</a:t>
            </a:r>
            <a:r>
              <a:rPr lang="zh-CN" altLang="zh-CN" sz="1400" b="1" dirty="0">
                <a:latin typeface="华文宋体" panose="02010600040101010101" pitchFamily="2" charset="-122"/>
                <a:ea typeface="华文宋体" panose="02010600040101010101" pitchFamily="2" charset="-122"/>
              </a:rPr>
              <a:t>深圳民企纵横企业管理咨询公司总经理、首席咨询师，【中国民营企业管理模式】系列知识体系创始人，南开大学</a:t>
            </a:r>
            <a:r>
              <a:rPr lang="en-US" altLang="zh-CN" sz="1400" b="1" dirty="0">
                <a:latin typeface="华文宋体" panose="02010600040101010101" pitchFamily="2" charset="-122"/>
                <a:ea typeface="华文宋体" panose="02010600040101010101" pitchFamily="2" charset="-122"/>
              </a:rPr>
              <a:t>MBA,</a:t>
            </a:r>
            <a:r>
              <a:rPr lang="zh-CN" altLang="zh-CN" sz="1400" b="1" dirty="0">
                <a:latin typeface="华文宋体" panose="02010600040101010101" pitchFamily="2" charset="-122"/>
                <a:ea typeface="华文宋体" panose="02010600040101010101" pitchFamily="2" charset="-122"/>
              </a:rPr>
              <a:t>中国民营企业管理咨询与培训实战派专家</a:t>
            </a:r>
            <a:r>
              <a:rPr lang="zh-CN" altLang="en-US" sz="1400" b="1" dirty="0">
                <a:latin typeface="华文宋体" panose="02010600040101010101" pitchFamily="2" charset="-122"/>
                <a:ea typeface="华文宋体" panose="02010600040101010101" pitchFamily="2" charset="-122"/>
              </a:rPr>
              <a:t>。</a:t>
            </a:r>
            <a:endParaRPr lang="zh-CN" altLang="en-US" sz="1400" b="1" dirty="0">
              <a:latin typeface="华文宋体" panose="02010600040101010101" pitchFamily="2" charset="-122"/>
              <a:ea typeface="华文宋体" panose="02010600040101010101" pitchFamily="2" charset="-122"/>
            </a:endParaRPr>
          </a:p>
        </p:txBody>
      </p:sp>
      <p:sp>
        <p:nvSpPr>
          <p:cNvPr id="16" name="文本框 15"/>
          <p:cNvSpPr txBox="1"/>
          <p:nvPr/>
        </p:nvSpPr>
        <p:spPr>
          <a:xfrm>
            <a:off x="4312534" y="4920851"/>
            <a:ext cx="7244314" cy="738664"/>
          </a:xfrm>
          <a:prstGeom prst="rect">
            <a:avLst/>
          </a:prstGeom>
          <a:noFill/>
        </p:spPr>
        <p:txBody>
          <a:bodyPr wrap="square" rtlCol="0">
            <a:spAutoFit/>
          </a:bodyPr>
          <a:lstStyle/>
          <a:p>
            <a:r>
              <a:rPr lang="zh-CN" altLang="zh-CN" sz="1400" b="1" dirty="0">
                <a:solidFill>
                  <a:srgbClr val="AA6161"/>
                </a:solidFill>
                <a:latin typeface="华文宋体" panose="02010600040101010101" pitchFamily="2" charset="-122"/>
                <a:ea typeface="华文宋体" panose="02010600040101010101" pitchFamily="2" charset="-122"/>
              </a:rPr>
              <a:t>刘志翔</a:t>
            </a:r>
            <a:r>
              <a:rPr lang="zh-CN" altLang="en-US" sz="1400" b="1" dirty="0">
                <a:solidFill>
                  <a:srgbClr val="A15050"/>
                </a:solidFill>
                <a:latin typeface="华文宋体" panose="02010600040101010101" pitchFamily="2" charset="-122"/>
                <a:ea typeface="华文宋体" panose="02010600040101010101" pitchFamily="2" charset="-122"/>
              </a:rPr>
              <a:t>：</a:t>
            </a:r>
            <a:r>
              <a:rPr lang="zh-CN" altLang="zh-CN" sz="1400" b="1" dirty="0">
                <a:latin typeface="华文宋体" panose="02010600040101010101" pitchFamily="2" charset="-122"/>
                <a:ea typeface="华文宋体" panose="02010600040101010101" pitchFamily="2" charset="-122"/>
              </a:rPr>
              <a:t>企业管理实战专家浙江大学</a:t>
            </a:r>
            <a:r>
              <a:rPr lang="en-US" altLang="zh-CN" sz="1400" b="1" dirty="0">
                <a:latin typeface="华文宋体" panose="02010600040101010101" pitchFamily="2" charset="-122"/>
                <a:ea typeface="华文宋体" panose="02010600040101010101" pitchFamily="2" charset="-122"/>
              </a:rPr>
              <a:t>MBA</a:t>
            </a:r>
            <a:r>
              <a:rPr lang="zh-CN" altLang="en-US" sz="1400" b="1" dirty="0">
                <a:latin typeface="华文宋体" panose="02010600040101010101" pitchFamily="2" charset="-122"/>
                <a:ea typeface="华文宋体" panose="02010600040101010101" pitchFamily="2" charset="-122"/>
              </a:rPr>
              <a:t>，</a:t>
            </a:r>
            <a:r>
              <a:rPr lang="zh-CN" altLang="zh-CN" sz="1400" b="1" dirty="0">
                <a:latin typeface="华文宋体" panose="02010600040101010101" pitchFamily="2" charset="-122"/>
                <a:ea typeface="华文宋体" panose="02010600040101010101" pitchFamily="2" charset="-122"/>
              </a:rPr>
              <a:t>一级人力资源管理师</a:t>
            </a:r>
            <a:r>
              <a:rPr lang="zh-CN" altLang="en-US" sz="1400" b="1" dirty="0">
                <a:latin typeface="华文宋体" panose="02010600040101010101" pitchFamily="2" charset="-122"/>
                <a:ea typeface="华文宋体" panose="02010600040101010101" pitchFamily="2" charset="-122"/>
              </a:rPr>
              <a:t>，</a:t>
            </a:r>
            <a:r>
              <a:rPr lang="zh-CN" altLang="zh-CN" sz="1400" b="1" dirty="0">
                <a:latin typeface="华文宋体" panose="02010600040101010101" pitchFamily="2" charset="-122"/>
                <a:ea typeface="华文宋体" panose="02010600040101010101" pitchFamily="2" charset="-122"/>
              </a:rPr>
              <a:t>一级建造师上海交通大学</a:t>
            </a:r>
            <a:r>
              <a:rPr lang="zh-CN" altLang="en-US" sz="1400" b="1" dirty="0">
                <a:latin typeface="华文宋体" panose="02010600040101010101" pitchFamily="2" charset="-122"/>
                <a:ea typeface="华文宋体" panose="02010600040101010101" pitchFamily="2" charset="-122"/>
              </a:rPr>
              <a:t>，</a:t>
            </a:r>
            <a:r>
              <a:rPr lang="zh-CN" altLang="zh-CN" sz="1400" b="1" dirty="0">
                <a:latin typeface="华文宋体" panose="02010600040101010101" pitchFamily="2" charset="-122"/>
                <a:ea typeface="华文宋体" panose="02010600040101010101" pitchFamily="2" charset="-122"/>
              </a:rPr>
              <a:t>浙江财经大学</a:t>
            </a:r>
            <a:r>
              <a:rPr lang="zh-CN" altLang="en-US" sz="1400" b="1" dirty="0">
                <a:latin typeface="华文宋体" panose="02010600040101010101" pitchFamily="2" charset="-122"/>
                <a:ea typeface="华文宋体" panose="02010600040101010101" pitchFamily="2" charset="-122"/>
              </a:rPr>
              <a:t>、</a:t>
            </a:r>
            <a:r>
              <a:rPr lang="zh-CN" altLang="zh-CN" sz="1400" b="1" dirty="0">
                <a:latin typeface="华文宋体" panose="02010600040101010101" pitchFamily="2" charset="-122"/>
                <a:ea typeface="华文宋体" panose="02010600040101010101" pitchFamily="2" charset="-122"/>
              </a:rPr>
              <a:t>浙工大等多名高校特聘培训师</a:t>
            </a:r>
            <a:r>
              <a:rPr lang="zh-CN" altLang="en-US" sz="1400" b="1" dirty="0">
                <a:latin typeface="华文宋体" panose="02010600040101010101" pitchFamily="2" charset="-122"/>
                <a:ea typeface="华文宋体" panose="02010600040101010101" pitchFamily="2" charset="-122"/>
              </a:rPr>
              <a:t>。</a:t>
            </a:r>
            <a:endParaRPr lang="zh-CN" altLang="zh-CN" sz="1400" b="1" dirty="0">
              <a:latin typeface="华文宋体" panose="02010600040101010101" pitchFamily="2" charset="-122"/>
              <a:ea typeface="华文宋体" panose="02010600040101010101" pitchFamily="2" charset="-122"/>
            </a:endParaRPr>
          </a:p>
          <a:p>
            <a:endParaRPr lang="zh-CN" altLang="en-US" sz="1400" b="1" dirty="0">
              <a:latin typeface="华文宋体" panose="02010600040101010101" pitchFamily="2" charset="-122"/>
              <a:ea typeface="华文宋体" panose="02010600040101010101" pitchFamily="2" charset="-122"/>
            </a:endParaRPr>
          </a:p>
        </p:txBody>
      </p:sp>
      <p:pic>
        <p:nvPicPr>
          <p:cNvPr id="2055" name="Picture 7" descr="刘志翔老师"/>
          <p:cNvPicPr>
            <a:picLocks noChangeAspect="1" noChangeArrowheads="1"/>
          </p:cNvPicPr>
          <p:nvPr/>
        </p:nvPicPr>
        <p:blipFill>
          <a:blip r:embed="rId2" cstate="print">
            <a:extLst>
              <a:ext uri="{28A0092B-C50C-407E-A947-70E740481C1C}">
                <a14:useLocalDpi xmlns:a14="http://schemas.microsoft.com/office/drawing/2010/main" val="0"/>
              </a:ext>
            </a:extLst>
          </a:blip>
          <a:srcRect l="10623" t="2881" r="15616" b="25954"/>
          <a:stretch>
            <a:fillRect/>
          </a:stretch>
        </p:blipFill>
        <p:spPr bwMode="auto">
          <a:xfrm rot="20833341">
            <a:off x="4563429" y="1933305"/>
            <a:ext cx="1527537" cy="201837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图片 1" descr="03"/>
          <p:cNvPicPr>
            <a:picLocks noChangeAspect="1" noChangeArrowheads="1"/>
          </p:cNvPicPr>
          <p:nvPr/>
        </p:nvPicPr>
        <p:blipFill>
          <a:blip r:embed="rId3" cstate="print">
            <a:extLst>
              <a:ext uri="{28A0092B-C50C-407E-A947-70E740481C1C}">
                <a14:useLocalDpi xmlns:a14="http://schemas.microsoft.com/office/drawing/2010/main" val="0"/>
              </a:ext>
            </a:extLst>
          </a:blip>
          <a:srcRect l="10753" t="6990" r="4301" b="16309"/>
          <a:stretch>
            <a:fillRect/>
          </a:stretch>
        </p:blipFill>
        <p:spPr bwMode="auto">
          <a:xfrm rot="679680">
            <a:off x="9896279" y="1907190"/>
            <a:ext cx="1472245" cy="20635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6"/>
          <p:cNvSpPr txBox="1"/>
          <p:nvPr/>
        </p:nvSpPr>
        <p:spPr>
          <a:xfrm>
            <a:off x="4304875" y="5497091"/>
            <a:ext cx="7679979" cy="523220"/>
          </a:xfrm>
          <a:prstGeom prst="rect">
            <a:avLst/>
          </a:prstGeom>
          <a:noFill/>
        </p:spPr>
        <p:txBody>
          <a:bodyPr wrap="square" rtlCol="0">
            <a:spAutoFit/>
          </a:bodyPr>
          <a:lstStyle/>
          <a:p>
            <a:r>
              <a:rPr lang="zh-CN" altLang="zh-CN" sz="1400" b="1" dirty="0">
                <a:solidFill>
                  <a:srgbClr val="A15050"/>
                </a:solidFill>
                <a:latin typeface="华文宋体" panose="02010600040101010101" pitchFamily="2" charset="-122"/>
                <a:ea typeface="华文宋体" panose="02010600040101010101" pitchFamily="2" charset="-122"/>
              </a:rPr>
              <a:t>谢瑞宝</a:t>
            </a:r>
            <a:r>
              <a:rPr lang="zh-CN" altLang="en-US" sz="1400" b="1" dirty="0">
                <a:solidFill>
                  <a:srgbClr val="A15050"/>
                </a:solidFill>
                <a:latin typeface="华文宋体" panose="02010600040101010101" pitchFamily="2" charset="-122"/>
                <a:ea typeface="华文宋体" panose="02010600040101010101" pitchFamily="2" charset="-122"/>
              </a:rPr>
              <a:t>：</a:t>
            </a:r>
            <a:r>
              <a:rPr lang="zh-CN" altLang="zh-CN" sz="1400" b="1" dirty="0">
                <a:latin typeface="华文宋体" panose="02010600040101010101" pitchFamily="2" charset="-122"/>
                <a:ea typeface="华文宋体" panose="02010600040101010101" pitchFamily="2" charset="-122"/>
              </a:rPr>
              <a:t>企业人才管理实战专家中山大学</a:t>
            </a:r>
            <a:r>
              <a:rPr lang="en-US" altLang="zh-CN" sz="1400" b="1" dirty="0">
                <a:latin typeface="华文宋体" panose="02010600040101010101" pitchFamily="2" charset="-122"/>
                <a:ea typeface="华文宋体" panose="02010600040101010101" pitchFamily="2" charset="-122"/>
              </a:rPr>
              <a:t>EMBA</a:t>
            </a:r>
            <a:r>
              <a:rPr lang="zh-CN" altLang="en-US" sz="1400" b="1" dirty="0">
                <a:latin typeface="华文宋体" panose="02010600040101010101" pitchFamily="2" charset="-122"/>
                <a:ea typeface="华文宋体" panose="02010600040101010101" pitchFamily="2" charset="-122"/>
              </a:rPr>
              <a:t>，</a:t>
            </a:r>
            <a:r>
              <a:rPr lang="zh-CN" altLang="zh-CN" sz="1400" b="1" dirty="0">
                <a:latin typeface="华文宋体" panose="02010600040101010101" pitchFamily="2" charset="-122"/>
                <a:ea typeface="华文宋体" panose="02010600040101010101" pitchFamily="2" charset="-122"/>
              </a:rPr>
              <a:t>特聘专家华南理工大学创业指导特邀顾问</a:t>
            </a:r>
            <a:r>
              <a:rPr lang="zh-CN" altLang="en-US" sz="1400" b="1" dirty="0">
                <a:latin typeface="华文宋体" panose="02010600040101010101" pitchFamily="2" charset="-122"/>
                <a:ea typeface="华文宋体" panose="02010600040101010101" pitchFamily="2" charset="-122"/>
              </a:rPr>
              <a:t>。</a:t>
            </a:r>
            <a:endParaRPr lang="zh-CN" altLang="zh-CN" sz="1400" b="1" dirty="0">
              <a:latin typeface="华文宋体" panose="02010600040101010101" pitchFamily="2" charset="-122"/>
              <a:ea typeface="华文宋体" panose="02010600040101010101" pitchFamily="2" charset="-122"/>
            </a:endParaRPr>
          </a:p>
          <a:p>
            <a:endParaRPr lang="zh-CN" altLang="en-US" sz="1400" b="1" dirty="0">
              <a:latin typeface="华文宋体" panose="02010600040101010101" pitchFamily="2" charset="-122"/>
              <a:ea typeface="华文宋体" panose="02010600040101010101" pitchFamily="2" charset="-122"/>
            </a:endParaRPr>
          </a:p>
        </p:txBody>
      </p:sp>
      <p:pic>
        <p:nvPicPr>
          <p:cNvPr id="2057" name="图片 2" descr="李勇老师 横图"/>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129" r="26187" b="12188"/>
          <a:stretch>
            <a:fillRect/>
          </a:stretch>
        </p:blipFill>
        <p:spPr bwMode="auto">
          <a:xfrm>
            <a:off x="8094976" y="1772622"/>
            <a:ext cx="1425307" cy="184898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17"/>
          <p:cNvSpPr txBox="1"/>
          <p:nvPr/>
        </p:nvSpPr>
        <p:spPr>
          <a:xfrm>
            <a:off x="4312534" y="5836915"/>
            <a:ext cx="7414091" cy="738664"/>
          </a:xfrm>
          <a:prstGeom prst="rect">
            <a:avLst/>
          </a:prstGeom>
          <a:noFill/>
        </p:spPr>
        <p:txBody>
          <a:bodyPr wrap="square" rtlCol="0">
            <a:spAutoFit/>
          </a:bodyPr>
          <a:lstStyle/>
          <a:p>
            <a:r>
              <a:rPr lang="zh-CN" altLang="zh-CN" sz="1400" b="1" dirty="0">
                <a:solidFill>
                  <a:srgbClr val="AA6161"/>
                </a:solidFill>
                <a:latin typeface="华文宋体" panose="02010600040101010101" pitchFamily="2" charset="-122"/>
                <a:ea typeface="华文宋体" panose="02010600040101010101" pitchFamily="2" charset="-122"/>
              </a:rPr>
              <a:t>李</a:t>
            </a:r>
            <a:r>
              <a:rPr lang="en-US" altLang="zh-CN" sz="1400" b="1" dirty="0">
                <a:solidFill>
                  <a:srgbClr val="AA6161"/>
                </a:solidFill>
                <a:latin typeface="华文宋体" panose="02010600040101010101" pitchFamily="2" charset="-122"/>
                <a:ea typeface="华文宋体" panose="02010600040101010101" pitchFamily="2" charset="-122"/>
              </a:rPr>
              <a:t>    </a:t>
            </a:r>
            <a:r>
              <a:rPr lang="zh-CN" altLang="zh-CN" sz="1400" b="1" dirty="0">
                <a:solidFill>
                  <a:srgbClr val="AA6161"/>
                </a:solidFill>
                <a:latin typeface="华文宋体" panose="02010600040101010101" pitchFamily="2" charset="-122"/>
                <a:ea typeface="华文宋体" panose="02010600040101010101" pitchFamily="2" charset="-122"/>
              </a:rPr>
              <a:t>勇</a:t>
            </a:r>
            <a:r>
              <a:rPr lang="zh-CN" altLang="en-US" sz="1400" b="1" dirty="0">
                <a:solidFill>
                  <a:srgbClr val="AA6161"/>
                </a:solidFill>
                <a:latin typeface="华文宋体" panose="02010600040101010101" pitchFamily="2" charset="-122"/>
                <a:ea typeface="华文宋体" panose="02010600040101010101" pitchFamily="2" charset="-122"/>
              </a:rPr>
              <a:t>：</a:t>
            </a:r>
            <a:r>
              <a:rPr lang="zh-CN" altLang="zh-CN" sz="1400" b="1" dirty="0">
                <a:latin typeface="华文宋体" panose="02010600040101010101" pitchFamily="2" charset="-122"/>
                <a:ea typeface="华文宋体" panose="02010600040101010101" pitchFamily="2" charset="-122"/>
              </a:rPr>
              <a:t>国家二级心理咨询师，美国催眠师协会注册催眠治疗师，音乐治疗师，国家培训网首届认证家庭系统排列训导师，</a:t>
            </a:r>
            <a:r>
              <a:rPr lang="en-US" altLang="zh-CN" sz="1400" b="1" dirty="0">
                <a:latin typeface="华文宋体" panose="02010600040101010101" pitchFamily="2" charset="-122"/>
                <a:ea typeface="华文宋体" panose="02010600040101010101" pitchFamily="2" charset="-122"/>
              </a:rPr>
              <a:t>NLP</a:t>
            </a:r>
            <a:r>
              <a:rPr lang="zh-CN" altLang="zh-CN" sz="1400" b="1" dirty="0">
                <a:latin typeface="华文宋体" panose="02010600040101010101" pitchFamily="2" charset="-122"/>
                <a:ea typeface="华文宋体" panose="02010600040101010101" pitchFamily="2" charset="-122"/>
              </a:rPr>
              <a:t>系统动力派特训营讲师，全国简快身心积极疗法课程导师</a:t>
            </a:r>
            <a:r>
              <a:rPr lang="zh-CN" altLang="en-US" sz="1400" b="1" dirty="0">
                <a:latin typeface="华文宋体" panose="02010600040101010101" pitchFamily="2" charset="-122"/>
                <a:ea typeface="华文宋体" panose="02010600040101010101" pitchFamily="2" charset="-122"/>
              </a:rPr>
              <a:t>，</a:t>
            </a:r>
            <a:r>
              <a:rPr lang="zh-CN" altLang="zh-CN" sz="1400" b="1" dirty="0">
                <a:latin typeface="华文宋体" panose="02010600040101010101" pitchFamily="2" charset="-122"/>
                <a:ea typeface="华文宋体" panose="02010600040101010101" pitchFamily="2" charset="-122"/>
              </a:rPr>
              <a:t>全国轻松教与学公益平台导师</a:t>
            </a:r>
            <a:r>
              <a:rPr lang="zh-CN" altLang="en-US" sz="1400" b="1" dirty="0">
                <a:latin typeface="华文宋体" panose="02010600040101010101" pitchFamily="2" charset="-122"/>
                <a:ea typeface="华文宋体" panose="02010600040101010101" pitchFamily="2" charset="-122"/>
              </a:rPr>
              <a:t>。</a:t>
            </a:r>
            <a:endParaRPr lang="zh-CN" altLang="en-US" sz="1400" b="1" dirty="0">
              <a:latin typeface="华文宋体" panose="02010600040101010101" pitchFamily="2" charset="-122"/>
              <a:ea typeface="华文宋体" panose="02010600040101010101" pitchFamily="2" charset="-122"/>
            </a:endParaRPr>
          </a:p>
        </p:txBody>
      </p:sp>
      <p:pic>
        <p:nvPicPr>
          <p:cNvPr id="24" name="Picture 2" descr="DSC00910"/>
          <p:cNvPicPr>
            <a:picLocks noChangeAspect="1" noChangeArrowheads="1"/>
          </p:cNvPicPr>
          <p:nvPr/>
        </p:nvPicPr>
        <p:blipFill>
          <a:blip r:embed="rId5" cstate="print"/>
          <a:srcRect l="14610" r="14293"/>
          <a:stretch>
            <a:fillRect/>
          </a:stretch>
        </p:blipFill>
        <p:spPr bwMode="auto">
          <a:xfrm>
            <a:off x="6449325" y="1772622"/>
            <a:ext cx="1425308" cy="1832232"/>
          </a:xfrm>
          <a:prstGeom prst="rect">
            <a:avLst/>
          </a:prstGeom>
          <a:noFill/>
          <a:ln w="9525">
            <a:solidFill>
              <a:schemeClr val="bg1">
                <a:lumMod val="65000"/>
              </a:schemeClr>
            </a:solidFill>
            <a:miter lim="800000"/>
            <a:headEnd/>
            <a:tailEnd/>
          </a:ln>
          <a:scene3d>
            <a:camera prst="orthographicFront"/>
            <a:lightRig rig="threePt" dir="t"/>
          </a:scene3d>
          <a:sp3d>
            <a:bevelT prst="angle"/>
          </a:sp3d>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957943" y="665359"/>
            <a:ext cx="6001927" cy="460375"/>
          </a:xfrm>
          <a:prstGeom prst="rect">
            <a:avLst/>
          </a:prstGeom>
          <a:noFill/>
        </p:spPr>
        <p:txBody>
          <a:bodyPr wrap="square" rtlCol="0">
            <a:spAutoFit/>
          </a:bodyPr>
          <a:lstStyle/>
          <a:p>
            <a:r>
              <a:rPr lang="zh-CN" altLang="en-US" sz="2400" b="1" dirty="0">
                <a:solidFill>
                  <a:srgbClr val="5F5E5C"/>
                </a:solidFill>
                <a:latin typeface="微软雅黑" panose="020B0503020204020204" pitchFamily="34" charset="-122"/>
                <a:ea typeface="微软雅黑" panose="020B0503020204020204" pitchFamily="34" charset="-122"/>
              </a:rPr>
              <a:t>主要师资力量介绍</a:t>
            </a:r>
            <a:endParaRPr lang="zh-CN" altLang="en-US" sz="2400" b="1" dirty="0">
              <a:solidFill>
                <a:srgbClr val="5F5E5C"/>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957943" y="1198485"/>
            <a:ext cx="10512007" cy="646331"/>
          </a:xfrm>
          <a:prstGeom prst="rect">
            <a:avLst/>
          </a:prstGeom>
          <a:noFill/>
        </p:spPr>
        <p:txBody>
          <a:bodyPr wrap="square" rtlCol="0">
            <a:spAutoFit/>
          </a:bodyPr>
          <a:lstStyle/>
          <a:p>
            <a:r>
              <a:rPr lang="zh-CN" altLang="en-US" dirty="0">
                <a:solidFill>
                  <a:srgbClr val="FF0000"/>
                </a:solidFill>
                <a:latin typeface="华文楷体" panose="02010600040101010101" pitchFamily="2" charset="-122"/>
                <a:ea typeface="华文楷体" panose="02010600040101010101" pitchFamily="2" charset="-122"/>
              </a:rPr>
              <a:t>       体验式培训师主要由武警部队一批优秀的团营职转业干部组成，他们将多年的部队管理经验与企业管理特点相结合，形成了独特的培训风格，受到诸多培训企业好评。</a:t>
            </a:r>
            <a:endParaRPr lang="zh-CN" altLang="en-US" dirty="0">
              <a:solidFill>
                <a:srgbClr val="FF0000"/>
              </a:solidFill>
              <a:latin typeface="华文楷体" panose="02010600040101010101" pitchFamily="2" charset="-122"/>
              <a:ea typeface="华文楷体" panose="02010600040101010101" pitchFamily="2" charset="-122"/>
            </a:endParaRPr>
          </a:p>
        </p:txBody>
      </p:sp>
      <p:pic>
        <p:nvPicPr>
          <p:cNvPr id="4" name="Picture 3" descr="B2005F4855D115953BEB773276903FA5"/>
          <p:cNvPicPr>
            <a:picLocks noChangeAspect="1" noChangeArrowheads="1"/>
          </p:cNvPicPr>
          <p:nvPr/>
        </p:nvPicPr>
        <p:blipFill>
          <a:blip r:embed="rId1" cstate="print"/>
          <a:stretch>
            <a:fillRect/>
          </a:stretch>
        </p:blipFill>
        <p:spPr bwMode="auto">
          <a:xfrm>
            <a:off x="7936416" y="1909466"/>
            <a:ext cx="1635550" cy="2032635"/>
          </a:xfrm>
          <a:prstGeom prst="rect">
            <a:avLst/>
          </a:prstGeom>
          <a:noFill/>
          <a:ln w="9525">
            <a:noFill/>
            <a:miter lim="800000"/>
            <a:headEnd/>
            <a:tailEnd/>
          </a:ln>
          <a:effectLst>
            <a:softEdge rad="12700"/>
          </a:effectLst>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rcRect l="-8391" t="-5705" r="-158920" b="-11878"/>
          <a:stretch>
            <a:fillRect/>
          </a:stretch>
        </p:blipFill>
        <p:spPr>
          <a:xfrm rot="21180000">
            <a:off x="688668" y="1771493"/>
            <a:ext cx="4422555" cy="2331176"/>
          </a:xfrm>
          <a:prstGeom prst="rect">
            <a:avLst/>
          </a:prstGeom>
        </p:spPr>
      </p:pic>
      <p:pic>
        <p:nvPicPr>
          <p:cNvPr id="6" name="Picture 2"/>
          <p:cNvPicPr>
            <a:picLocks noChangeAspect="1" noChangeArrowheads="1"/>
          </p:cNvPicPr>
          <p:nvPr/>
        </p:nvPicPr>
        <p:blipFill>
          <a:blip r:embed="rId3" cstate="print"/>
          <a:srcRect/>
          <a:stretch>
            <a:fillRect/>
          </a:stretch>
        </p:blipFill>
        <p:spPr bwMode="auto">
          <a:xfrm>
            <a:off x="4471035" y="1909466"/>
            <a:ext cx="1624965" cy="1988779"/>
          </a:xfrm>
          <a:prstGeom prst="rect">
            <a:avLst/>
          </a:prstGeom>
          <a:noFill/>
          <a:ln w="9525">
            <a:noFill/>
            <a:miter lim="800000"/>
            <a:headEnd/>
            <a:tailEnd/>
          </a:ln>
        </p:spPr>
      </p:pic>
      <p:sp>
        <p:nvSpPr>
          <p:cNvPr id="7" name="文本框 6"/>
          <p:cNvSpPr txBox="1"/>
          <p:nvPr/>
        </p:nvSpPr>
        <p:spPr>
          <a:xfrm>
            <a:off x="745725" y="4092413"/>
            <a:ext cx="10678987" cy="738664"/>
          </a:xfrm>
          <a:prstGeom prst="rect">
            <a:avLst/>
          </a:prstGeom>
          <a:noFill/>
        </p:spPr>
        <p:txBody>
          <a:bodyPr wrap="square" rtlCol="0">
            <a:spAutoFit/>
          </a:bodyPr>
          <a:lstStyle/>
          <a:p>
            <a:r>
              <a:rPr lang="zh-CN" altLang="en-US" sz="1400" b="1" dirty="0">
                <a:solidFill>
                  <a:srgbClr val="A15050"/>
                </a:solidFill>
                <a:latin typeface="华文宋体" panose="02010600040101010101" pitchFamily="2" charset="-122"/>
                <a:ea typeface="华文宋体" panose="02010600040101010101" pitchFamily="2" charset="-122"/>
              </a:rPr>
              <a:t>王俊杰：</a:t>
            </a:r>
            <a:r>
              <a:rPr lang="zh-CN" altLang="en-US" sz="1400" b="1" dirty="0">
                <a:latin typeface="华文宋体" panose="02010600040101010101" pitchFamily="2" charset="-122"/>
                <a:ea typeface="华文宋体" panose="02010600040101010101" pitchFamily="2" charset="-122"/>
              </a:rPr>
              <a:t>原武警某部司令部处长，正团职上校警官，从军二十六载，有着丰富的管理理论和实践经验。服役期间多次立功受奖。退役后，投身体验式培训事业，把部队管理融入到企业管理中，把教条、枯燥、死板的内训与体验式培训辩证的结合在一起，既丰富了培训内容、活跃了培训形式，更有效提升了培训效果。现为国家高级体验式培训师、国家高级研学旅行指导师、国家高级亲子教育指导师。</a:t>
            </a:r>
            <a:endParaRPr lang="zh-CN" altLang="en-US" sz="1400" b="1" dirty="0">
              <a:latin typeface="华文宋体" panose="02010600040101010101" pitchFamily="2" charset="-122"/>
              <a:ea typeface="华文宋体" panose="02010600040101010101" pitchFamily="2" charset="-122"/>
            </a:endParaRPr>
          </a:p>
        </p:txBody>
      </p:sp>
      <p:sp>
        <p:nvSpPr>
          <p:cNvPr id="8" name="文本框 7"/>
          <p:cNvSpPr txBox="1"/>
          <p:nvPr/>
        </p:nvSpPr>
        <p:spPr>
          <a:xfrm>
            <a:off x="762633" y="4883013"/>
            <a:ext cx="10688713" cy="954107"/>
          </a:xfrm>
          <a:prstGeom prst="rect">
            <a:avLst/>
          </a:prstGeom>
          <a:noFill/>
        </p:spPr>
        <p:txBody>
          <a:bodyPr wrap="square" rtlCol="0">
            <a:spAutoFit/>
          </a:bodyPr>
          <a:lstStyle/>
          <a:p>
            <a:r>
              <a:rPr lang="zh-CN" altLang="en-US" sz="1400" b="1" dirty="0">
                <a:solidFill>
                  <a:srgbClr val="A15050"/>
                </a:solidFill>
                <a:latin typeface="华文宋体" panose="02010600040101010101" pitchFamily="2" charset="-122"/>
                <a:ea typeface="华文宋体" panose="02010600040101010101" pitchFamily="2" charset="-122"/>
              </a:rPr>
              <a:t>高   峰：</a:t>
            </a:r>
            <a:r>
              <a:rPr lang="zh-CN" altLang="en-US" sz="1400" b="1" dirty="0">
                <a:latin typeface="华文宋体" panose="02010600040101010101" pitchFamily="2" charset="-122"/>
                <a:ea typeface="华文宋体" panose="02010600040101010101" pitchFamily="2" charset="-122"/>
              </a:rPr>
              <a:t>原武警某部首府支队副支队长，正团职上校警官，从军二十六载，有着丰富的管理理论和实践经验。服役期间多次立功受奖。退役后，投身体验式培训事业，把部队管理融入到企业管理中，把教条、枯燥、死板的内训与体验式培训辩证的结合在一起，既丰富了培训内容、活跃了培训形式，更有效提升了培训效果。现为国家高级体验式培训师、国家高级研学旅行指导师、国家高级亲子教育指导师。</a:t>
            </a:r>
            <a:endParaRPr lang="zh-CN" altLang="en-US" sz="1400" b="1" dirty="0">
              <a:latin typeface="华文宋体" panose="02010600040101010101" pitchFamily="2" charset="-122"/>
              <a:ea typeface="华文宋体" panose="02010600040101010101" pitchFamily="2" charset="-122"/>
            </a:endParaRPr>
          </a:p>
        </p:txBody>
      </p:sp>
      <p:sp>
        <p:nvSpPr>
          <p:cNvPr id="9" name="文本框 8"/>
          <p:cNvSpPr txBox="1"/>
          <p:nvPr/>
        </p:nvSpPr>
        <p:spPr>
          <a:xfrm>
            <a:off x="762634" y="5837120"/>
            <a:ext cx="10688712" cy="738664"/>
          </a:xfrm>
          <a:prstGeom prst="rect">
            <a:avLst/>
          </a:prstGeom>
          <a:noFill/>
        </p:spPr>
        <p:txBody>
          <a:bodyPr wrap="square" rtlCol="0">
            <a:spAutoFit/>
          </a:bodyPr>
          <a:lstStyle/>
          <a:p>
            <a:r>
              <a:rPr lang="zh-CN" altLang="en-US" sz="1400" b="1" dirty="0">
                <a:solidFill>
                  <a:srgbClr val="A15050"/>
                </a:solidFill>
                <a:latin typeface="华文宋体" panose="02010600040101010101" pitchFamily="2" charset="-122"/>
                <a:ea typeface="华文宋体" panose="02010600040101010101" pitchFamily="2" charset="-122"/>
              </a:rPr>
              <a:t>张永科：</a:t>
            </a:r>
            <a:r>
              <a:rPr lang="zh-CN" altLang="en-US" sz="1400" b="1" dirty="0">
                <a:latin typeface="华文宋体" panose="02010600040101010101" pitchFamily="2" charset="-122"/>
                <a:ea typeface="华文宋体" panose="02010600040101010101" pitchFamily="2" charset="-122"/>
              </a:rPr>
              <a:t>原武警某部机动支队副参谋长，正营职中校警官，从军二十一载，有着较为丰富的管理理论和实践经验。曾因在执勤中勇救楼上掉落的儿童，被宁夏人民亲切的称为“托举哥”，</a:t>
            </a:r>
            <a:r>
              <a:rPr lang="en-US" altLang="zh-CN" sz="1400" b="1" dirty="0">
                <a:latin typeface="华文宋体" panose="02010600040101010101" pitchFamily="2" charset="-122"/>
                <a:ea typeface="华文宋体" panose="02010600040101010101" pitchFamily="2" charset="-122"/>
              </a:rPr>
              <a:t>2016</a:t>
            </a:r>
            <a:r>
              <a:rPr lang="zh-CN" altLang="en-US" sz="1400" b="1" dirty="0">
                <a:latin typeface="华文宋体" panose="02010600040101010101" pitchFamily="2" charset="-122"/>
                <a:ea typeface="华文宋体" panose="02010600040101010101" pitchFamily="2" charset="-122"/>
              </a:rPr>
              <a:t>年被自治区评为第四届道德模范。退役后，投身体验式培训事业，现为国家高级体验式培训师、国家高级研学旅行指导师、国家高级亲子教育指导师、国家高级魔训师。</a:t>
            </a:r>
            <a:endParaRPr lang="zh-CN" altLang="en-US" sz="1400" b="1" dirty="0">
              <a:latin typeface="华文宋体" panose="02010600040101010101" pitchFamily="2" charset="-122"/>
              <a:ea typeface="华文宋体" panose="02010600040101010101" pitchFamily="2" charset="-122"/>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0034" y="1938083"/>
            <a:ext cx="1557784" cy="1960162"/>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6988" y="1902792"/>
            <a:ext cx="1474540" cy="1996519"/>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72824">
            <a:off x="9717284" y="2038758"/>
            <a:ext cx="1540513" cy="199652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567160" y="656564"/>
            <a:ext cx="3658667" cy="951351"/>
          </a:xfrm>
          <a:prstGeom prst="rect">
            <a:avLst/>
          </a:prstGeom>
        </p:spPr>
        <p:txBody>
          <a:bodyPr wrap="square">
            <a:spAutoFit/>
          </a:bodyPr>
          <a:lstStyle/>
          <a:p>
            <a:pPr algn="ctr"/>
            <a:r>
              <a:rPr lang="zh-CN" altLang="en-US" sz="3200" b="1" dirty="0">
                <a:solidFill>
                  <a:srgbClr val="806D3E"/>
                </a:solidFill>
                <a:latin typeface="微软雅黑" panose="020B0503020204020204" pitchFamily="34" charset="-122"/>
                <a:ea typeface="微软雅黑" panose="020B0503020204020204" pitchFamily="34" charset="-122"/>
              </a:rPr>
              <a:t>经典合作项目</a:t>
            </a:r>
            <a:endParaRPr lang="en-US" altLang="zh-CN" sz="3200" b="1" dirty="0">
              <a:solidFill>
                <a:srgbClr val="806D3E"/>
              </a:solidFill>
              <a:latin typeface="微软雅黑" panose="020B0503020204020204" pitchFamily="34" charset="-122"/>
              <a:ea typeface="微软雅黑" panose="020B0503020204020204" pitchFamily="34" charset="-122"/>
            </a:endParaRPr>
          </a:p>
          <a:p>
            <a:pPr algn="ctr">
              <a:lnSpc>
                <a:spcPct val="150000"/>
              </a:lnSpc>
            </a:pPr>
            <a:r>
              <a:rPr lang="zh-CN" altLang="en-US" b="1" dirty="0">
                <a:solidFill>
                  <a:srgbClr val="806D3E"/>
                </a:solidFill>
                <a:latin typeface="微软雅黑" panose="020B0503020204020204" pitchFamily="34" charset="-122"/>
                <a:ea typeface="微软雅黑" panose="020B0503020204020204" pitchFamily="34" charset="-122"/>
              </a:rPr>
              <a:t>（现代服务业）</a:t>
            </a:r>
            <a:endParaRPr lang="zh-CN" altLang="en-US" b="1" dirty="0">
              <a:solidFill>
                <a:srgbClr val="806D3E"/>
              </a:solidFill>
              <a:latin typeface="微软雅黑" panose="020B0503020204020204" pitchFamily="34" charset="-122"/>
              <a:ea typeface="微软雅黑" panose="020B0503020204020204" pitchFamily="34" charset="-122"/>
            </a:endParaRPr>
          </a:p>
        </p:txBody>
      </p:sp>
      <p:sp>
        <p:nvSpPr>
          <p:cNvPr id="49" name="Rectangle 9"/>
          <p:cNvSpPr>
            <a:spLocks noChangeArrowheads="1"/>
          </p:cNvSpPr>
          <p:nvPr/>
        </p:nvSpPr>
        <p:spPr bwMode="auto">
          <a:xfrm>
            <a:off x="1461022" y="2083517"/>
            <a:ext cx="5043048" cy="3635995"/>
          </a:xfrm>
          <a:prstGeom prst="rect">
            <a:avLst/>
          </a:prstGeom>
          <a:noFill/>
          <a:ln w="9525">
            <a:noFill/>
            <a:miter lim="800000"/>
          </a:ln>
          <a:effectLst/>
        </p:spPr>
        <p:txBody>
          <a:bodyPr vert="horz" wrap="square" lIns="91440" tIns="45720" rIns="91440" bIns="45720" numCol="1" anchor="ctr" anchorCtr="0" compatLnSpc="1">
            <a:spAutoFit/>
          </a:bodyPr>
          <a:lstStyle/>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中国人民财产保险同心县分公司管理能力提升项目</a:t>
            </a:r>
            <a:endParaRPr lang="zh-CN" altLang="en-US" sz="1400" b="1" dirty="0">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宁煤职业学院</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sym typeface="+mn-ea"/>
              </a:rPr>
              <a:t>团队建设能力提升项目</a:t>
            </a:r>
            <a:endParaRPr lang="zh-CN" altLang="en-US" sz="1400" b="1" dirty="0">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华东电力调控分中心学习地图设计项目</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华东电力调控分中心精品课件开发项目（二期）</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中国银联江苏公司领导力发展项目</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上海益隆财富投资管理高净值客户顾问式营销实务训练营</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上海漕河泾开发区人才发展中心企业机构内训合作项目（连续</a:t>
            </a:r>
            <a:r>
              <a:rPr lang="en-US" altLang="zh-CN" sz="1400" b="1" dirty="0">
                <a:latin typeface="微软雅黑" panose="020B0503020204020204" pitchFamily="34" charset="-122"/>
                <a:ea typeface="微软雅黑" panose="020B0503020204020204" pitchFamily="34" charset="-122"/>
                <a:cs typeface="宋体" panose="02010600030101010101" pitchFamily="2" charset="-122"/>
              </a:rPr>
              <a:t>2</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年近</a:t>
            </a:r>
            <a:r>
              <a:rPr lang="en-US" altLang="zh-CN" sz="1400" b="1" dirty="0">
                <a:latin typeface="微软雅黑" panose="020B0503020204020204" pitchFamily="34" charset="-122"/>
                <a:ea typeface="微软雅黑" panose="020B0503020204020204" pitchFamily="34" charset="-122"/>
                <a:cs typeface="宋体" panose="02010600030101010101" pitchFamily="2" charset="-122"/>
              </a:rPr>
              <a:t>20</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次）</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内蒙古西贝餐饮集团中基层管理能力提升项目（连续</a:t>
            </a:r>
            <a:r>
              <a:rPr lang="en-US" altLang="zh-CN" sz="1400" b="1" dirty="0">
                <a:latin typeface="微软雅黑" panose="020B0503020204020204" pitchFamily="34" charset="-122"/>
                <a:ea typeface="微软雅黑" panose="020B0503020204020204" pitchFamily="34" charset="-122"/>
                <a:cs typeface="宋体" panose="02010600030101010101" pitchFamily="2" charset="-122"/>
              </a:rPr>
              <a:t>7</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期）</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益海嘉里投资公司财务主任管理能力提升项目</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5" name="Rectangle 9"/>
          <p:cNvSpPr>
            <a:spLocks noChangeArrowheads="1"/>
          </p:cNvSpPr>
          <p:nvPr/>
        </p:nvSpPr>
        <p:spPr bwMode="auto">
          <a:xfrm>
            <a:off x="6768354" y="2083517"/>
            <a:ext cx="5043048" cy="3995068"/>
          </a:xfrm>
          <a:prstGeom prst="rect">
            <a:avLst/>
          </a:prstGeom>
          <a:noFill/>
          <a:ln w="9525">
            <a:noFill/>
            <a:miter lim="800000"/>
          </a:ln>
          <a:effectLst/>
        </p:spPr>
        <p:txBody>
          <a:bodyPr vert="horz" wrap="square" lIns="91440" tIns="45720" rIns="91440" bIns="45720" numCol="1" anchor="ctr" anchorCtr="0" compatLnSpc="1">
            <a:spAutoFit/>
          </a:bodyPr>
          <a:lstStyle/>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上海市居民经济状况核对中心核对业务骨干培训项目</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上海市化工环境保护监测站企业文化培训项目</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上海月创经济发展公司高效能人士的七个好习惯系列培训</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复地商务管理（上海）公司内训师培养项目</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常熟市经信委小巨人企业家三一重工考察培训项目</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宁夏经济管理干部培训中心合作项目（连续</a:t>
            </a:r>
            <a:r>
              <a:rPr lang="en-US" altLang="zh-CN" sz="1400" b="1" dirty="0">
                <a:latin typeface="微软雅黑" panose="020B0503020204020204" pitchFamily="34" charset="-122"/>
                <a:ea typeface="微软雅黑" panose="020B0503020204020204" pitchFamily="34" charset="-122"/>
                <a:cs typeface="宋体" panose="02010600030101010101" pitchFamily="2" charset="-122"/>
              </a:rPr>
              <a:t>6</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年近</a:t>
            </a:r>
            <a:r>
              <a:rPr lang="en-US" altLang="zh-CN" sz="1400" b="1" dirty="0">
                <a:latin typeface="微软雅黑" panose="020B0503020204020204" pitchFamily="34" charset="-122"/>
                <a:ea typeface="微软雅黑" panose="020B0503020204020204" pitchFamily="34" charset="-122"/>
                <a:cs typeface="宋体" panose="02010600030101010101" pitchFamily="2" charset="-122"/>
              </a:rPr>
              <a:t>30</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次）</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上海市民办平和学校管理能力提升项目</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华信咨询七个好习惯项目（连续</a:t>
            </a:r>
            <a:r>
              <a:rPr lang="en-US" altLang="zh-CN" sz="1400" b="1" dirty="0">
                <a:latin typeface="微软雅黑" panose="020B0503020204020204" pitchFamily="34" charset="-122"/>
                <a:ea typeface="微软雅黑" panose="020B0503020204020204" pitchFamily="34" charset="-122"/>
                <a:cs typeface="宋体" panose="02010600030101010101" pitchFamily="2" charset="-122"/>
              </a:rPr>
              <a:t>3</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年）</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燃气集团内训师队伍建设项目</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9"/>
          <p:cNvSpPr>
            <a:spLocks noChangeArrowheads="1"/>
          </p:cNvSpPr>
          <p:nvPr/>
        </p:nvSpPr>
        <p:spPr bwMode="auto">
          <a:xfrm>
            <a:off x="1232256" y="1933004"/>
            <a:ext cx="5428519" cy="4354141"/>
          </a:xfrm>
          <a:prstGeom prst="rect">
            <a:avLst/>
          </a:prstGeom>
          <a:noFill/>
          <a:ln w="9525">
            <a:noFill/>
            <a:miter lim="800000"/>
          </a:ln>
          <a:effectLst/>
        </p:spPr>
        <p:txBody>
          <a:bodyPr vert="horz" wrap="square" lIns="91440" tIns="45720" rIns="91440" bIns="45720" numCol="1" anchor="ctr" anchorCtr="0" compatLnSpc="1">
            <a:spAutoFit/>
          </a:bodyPr>
          <a:lstStyle/>
          <a:p>
            <a:pPr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振华重工集团现代企业投融资</a:t>
            </a:r>
            <a:r>
              <a:rPr lang="en-US" altLang="zh-CN" sz="1400" b="1" dirty="0">
                <a:latin typeface="微软雅黑" panose="020B0503020204020204" pitchFamily="34" charset="-122"/>
                <a:ea typeface="微软雅黑" panose="020B0503020204020204" pitchFamily="34" charset="-122"/>
                <a:cs typeface="宋体" panose="02010600030101010101" pitchFamily="2" charset="-122"/>
              </a:rPr>
              <a:t>&amp;</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跨国并购实务研修班</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江南造船人力资源管理体系调改与企业文化建设实践项目</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中国船舶重工七一一研究所质量与绩效改善辅导项目</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宝山江南造船厂中层干部综合管理能力提升训练营</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大众汽车提升多项目管理能力培养项目</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利郎（上海）团队执行力发展项目</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广西水电工程局中层干部培训班</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中航爱维客汽车一线班组长管理能力提升项目（连续</a:t>
            </a:r>
            <a:r>
              <a:rPr lang="en-US" altLang="zh-CN" sz="1400" b="1" dirty="0">
                <a:latin typeface="微软雅黑" panose="020B0503020204020204" pitchFamily="34" charset="-122"/>
                <a:ea typeface="微软雅黑" panose="020B0503020204020204" pitchFamily="34" charset="-122"/>
                <a:cs typeface="宋体" panose="02010600030101010101" pitchFamily="2" charset="-122"/>
              </a:rPr>
              <a:t>2</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年）</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r>
              <a:rPr kumimoji="0" lang="zh-CN" altLang="en-US"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华谊集团投资公司组织中的精益管理项目</a:t>
            </a:r>
            <a:endParaRPr kumimoji="0" lang="en-US" altLang="zh-CN"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上海船舶研究设计院党员干部系列讲座（连续</a:t>
            </a:r>
            <a:r>
              <a:rPr lang="en-US" altLang="zh-CN" sz="1400" b="1" dirty="0">
                <a:latin typeface="微软雅黑" panose="020B0503020204020204" pitchFamily="34" charset="-122"/>
                <a:ea typeface="微软雅黑" panose="020B0503020204020204" pitchFamily="34" charset="-122"/>
                <a:cs typeface="宋体" panose="02010600030101010101" pitchFamily="2" charset="-122"/>
              </a:rPr>
              <a:t>5</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年近</a:t>
            </a:r>
            <a:r>
              <a:rPr lang="en-US" altLang="zh-CN" sz="1400" b="1" dirty="0">
                <a:latin typeface="微软雅黑" panose="020B0503020204020204" pitchFamily="34" charset="-122"/>
                <a:ea typeface="微软雅黑" panose="020B0503020204020204" pitchFamily="34" charset="-122"/>
                <a:cs typeface="宋体" panose="02010600030101010101" pitchFamily="2" charset="-122"/>
              </a:rPr>
              <a:t>20</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场）</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eaLnBrk="0" fontAlgn="base" hangingPunct="0">
              <a:lnSpc>
                <a:spcPts val="2800"/>
              </a:lnSpc>
              <a:spcBef>
                <a:spcPct val="0"/>
              </a:spcBef>
              <a:spcAft>
                <a:spcPct val="0"/>
              </a:spcAft>
            </a:pPr>
            <a:r>
              <a:rPr kumimoji="0" lang="zh-CN" altLang="en-US"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上海外轮理货公司大培训大教育培训合作项目（连续</a:t>
            </a:r>
            <a:r>
              <a:rPr kumimoji="0" lang="en-US" altLang="zh-CN"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5</a:t>
            </a:r>
            <a:r>
              <a:rPr kumimoji="0" lang="zh-CN" altLang="en-US"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年近</a:t>
            </a:r>
            <a:r>
              <a:rPr kumimoji="0" lang="en-US" altLang="zh-CN"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50</a:t>
            </a:r>
            <a:r>
              <a:rPr kumimoji="0" lang="zh-CN" altLang="en-US"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场）</a:t>
            </a:r>
            <a:endParaRPr kumimoji="0" lang="en-US" altLang="zh-CN"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4" name="Rectangle 9"/>
          <p:cNvSpPr>
            <a:spLocks noChangeArrowheads="1"/>
          </p:cNvSpPr>
          <p:nvPr/>
        </p:nvSpPr>
        <p:spPr bwMode="auto">
          <a:xfrm>
            <a:off x="6869121" y="1933004"/>
            <a:ext cx="5043048" cy="4713213"/>
          </a:xfrm>
          <a:prstGeom prst="rect">
            <a:avLst/>
          </a:prstGeom>
          <a:noFill/>
          <a:ln w="9525">
            <a:noFill/>
            <a:miter lim="800000"/>
          </a:ln>
          <a:effectLst/>
        </p:spPr>
        <p:txBody>
          <a:bodyPr vert="horz" wrap="square" lIns="91440" tIns="45720" rIns="91440" bIns="45720" numCol="1" anchor="ctr" anchorCtr="0" compatLnSpc="1">
            <a:spAutoFit/>
          </a:bodyPr>
          <a:lstStyle/>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上海大众联合发展车身配件中层干部综合能力提升项目</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上海三菱电梯中层管理人员管理能力提升项目（二期）</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锦江环境精益生产持续改进咨询项目（连续</a:t>
            </a:r>
            <a:r>
              <a:rPr lang="en-US" altLang="zh-CN" sz="1400" b="1" dirty="0">
                <a:latin typeface="微软雅黑" panose="020B0503020204020204" pitchFamily="34" charset="-122"/>
                <a:ea typeface="微软雅黑" panose="020B0503020204020204" pitchFamily="34" charset="-122"/>
                <a:cs typeface="宋体" panose="02010600030101010101" pitchFamily="2" charset="-122"/>
              </a:rPr>
              <a:t>4</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年）</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锦江环境第一团队经营能力提升项目</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杭州优哈箱包中基层管理能力提升项目</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中盐昆山销售团队管理能力提升训练营</a:t>
            </a:r>
            <a:endParaRPr kumimoji="0" lang="en-US" altLang="zh-CN"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氯碱化工国际贸易实务人才培养</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氯碱化工一线运营长综合能力提升</a:t>
            </a:r>
            <a:r>
              <a:rPr lang="en-US" altLang="zh-CN" sz="1400" b="1" dirty="0">
                <a:latin typeface="微软雅黑" panose="020B0503020204020204" pitchFamily="34" charset="-122"/>
                <a:ea typeface="微软雅黑" panose="020B0503020204020204" pitchFamily="34" charset="-122"/>
                <a:cs typeface="宋体" panose="02010600030101010101" pitchFamily="2" charset="-122"/>
              </a:rPr>
              <a:t>&amp;</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生产现场持续改进项目</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亚特电器</a:t>
            </a:r>
            <a:r>
              <a:rPr lang="en-US" altLang="zh-CN" sz="1400" b="1" dirty="0">
                <a:latin typeface="微软雅黑" panose="020B0503020204020204" pitchFamily="34" charset="-122"/>
                <a:ea typeface="微软雅黑" panose="020B0503020204020204" pitchFamily="34" charset="-122"/>
                <a:cs typeface="宋体" panose="02010600030101010101" pitchFamily="2" charset="-122"/>
              </a:rPr>
              <a:t>HR</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体系整体优化项目等</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艾力蒙塔贸易（上海）公司销售与团队建设项目（连续</a:t>
            </a:r>
            <a:r>
              <a:rPr lang="en-US" altLang="zh-CN" sz="1400" b="1" dirty="0">
                <a:latin typeface="微软雅黑" panose="020B0503020204020204" pitchFamily="34" charset="-122"/>
                <a:ea typeface="微软雅黑" panose="020B0503020204020204" pitchFamily="34" charset="-122"/>
                <a:cs typeface="宋体" panose="02010600030101010101" pitchFamily="2" charset="-122"/>
              </a:rPr>
              <a:t>2</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年）</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康维明工程（张家港）设备维修管理项目（二期）</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a:t>
            </a:r>
            <a:endParaRPr lang="en-US" altLang="zh-CN" sz="1400" b="1" dirty="0">
              <a:latin typeface="微软雅黑" panose="020B0503020204020204" pitchFamily="34" charset="-122"/>
              <a:ea typeface="微软雅黑" panose="020B0503020204020204" pitchFamily="34" charset="-122"/>
              <a:cs typeface="宋体" panose="02010600030101010101" pitchFamily="2" charset="-122"/>
            </a:endParaRPr>
          </a:p>
          <a:p>
            <a:pPr lvl="0" eaLnBrk="0" fontAlgn="base" hangingPunct="0">
              <a:lnSpc>
                <a:spcPts val="2800"/>
              </a:lnSpc>
              <a:spcBef>
                <a:spcPct val="0"/>
              </a:spcBef>
              <a:spcAft>
                <a:spcPct val="0"/>
              </a:spcAft>
            </a:pPr>
            <a:endParaRPr kumimoji="0" lang="zh-CN"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7" name="矩形 6"/>
          <p:cNvSpPr/>
          <p:nvPr/>
        </p:nvSpPr>
        <p:spPr>
          <a:xfrm>
            <a:off x="4567160" y="656564"/>
            <a:ext cx="3658667" cy="951351"/>
          </a:xfrm>
          <a:prstGeom prst="rect">
            <a:avLst/>
          </a:prstGeom>
        </p:spPr>
        <p:txBody>
          <a:bodyPr wrap="square">
            <a:spAutoFit/>
          </a:bodyPr>
          <a:lstStyle/>
          <a:p>
            <a:pPr algn="ctr"/>
            <a:r>
              <a:rPr lang="zh-CN" altLang="en-US" sz="3200" b="1" dirty="0">
                <a:solidFill>
                  <a:srgbClr val="806D3E"/>
                </a:solidFill>
                <a:latin typeface="微软雅黑" panose="020B0503020204020204" pitchFamily="34" charset="-122"/>
                <a:ea typeface="微软雅黑" panose="020B0503020204020204" pitchFamily="34" charset="-122"/>
              </a:rPr>
              <a:t>经典合作项目</a:t>
            </a:r>
            <a:endParaRPr lang="en-US" altLang="zh-CN" sz="3200" b="1" dirty="0">
              <a:solidFill>
                <a:srgbClr val="806D3E"/>
              </a:solidFill>
              <a:latin typeface="微软雅黑" panose="020B0503020204020204" pitchFamily="34" charset="-122"/>
              <a:ea typeface="微软雅黑" panose="020B0503020204020204" pitchFamily="34" charset="-122"/>
            </a:endParaRPr>
          </a:p>
          <a:p>
            <a:pPr algn="ctr">
              <a:lnSpc>
                <a:spcPct val="150000"/>
              </a:lnSpc>
            </a:pPr>
            <a:r>
              <a:rPr lang="zh-CN" altLang="en-US" b="1" dirty="0">
                <a:solidFill>
                  <a:srgbClr val="806D3E"/>
                </a:solidFill>
                <a:latin typeface="微软雅黑" panose="020B0503020204020204" pitchFamily="34" charset="-122"/>
                <a:ea typeface="微软雅黑" panose="020B0503020204020204" pitchFamily="34" charset="-122"/>
              </a:rPr>
              <a:t>（生产制造业）</a:t>
            </a:r>
            <a:endParaRPr lang="zh-CN" altLang="en-US" b="1" dirty="0">
              <a:solidFill>
                <a:srgbClr val="806D3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p:cNvSpPr>
            <a:spLocks noChangeArrowheads="1"/>
          </p:cNvSpPr>
          <p:nvPr/>
        </p:nvSpPr>
        <p:spPr bwMode="auto">
          <a:xfrm>
            <a:off x="987602" y="2072978"/>
            <a:ext cx="5859005" cy="4001095"/>
          </a:xfrm>
          <a:prstGeom prst="rect">
            <a:avLst/>
          </a:prstGeom>
          <a:noFill/>
          <a:ln w="9525">
            <a:noFill/>
            <a:miter lim="800000"/>
          </a:ln>
          <a:effectLst/>
        </p:spPr>
        <p:txBody>
          <a:bodyPr vert="horz" wrap="square" lIns="91440" tIns="45720" rIns="91440" bIns="45720" numCol="1" anchor="ctr" anchorCtr="0" compatLnSpc="1">
            <a:spAutoFit/>
          </a:bodyPr>
          <a:lstStyle/>
          <a:p>
            <a:pPr lvl="0" eaLnBrk="0" fontAlgn="base" hangingPunct="0">
              <a:lnSpc>
                <a:spcPts val="2800"/>
              </a:lnSpc>
              <a:spcBef>
                <a:spcPct val="0"/>
              </a:spcBef>
              <a:spcAft>
                <a:spcPct val="0"/>
              </a:spcAft>
            </a:pPr>
            <a:r>
              <a:rPr lang="zh-CN" altLang="en-US" sz="1400" b="1" dirty="0">
                <a:latin typeface="+mn-ea"/>
                <a:cs typeface="宋体" panose="02010600030101010101" pitchFamily="2" charset="-122"/>
              </a:rPr>
              <a:t>国能宁煤集团团队建设能力提升项目</a:t>
            </a:r>
            <a:endParaRPr lang="zh-CN" altLang="en-US" sz="1400" b="1" dirty="0">
              <a:latin typeface="+mn-ea"/>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mn-ea"/>
                <a:cs typeface="宋体" panose="02010600030101010101" pitchFamily="2" charset="-122"/>
              </a:rPr>
              <a:t>百瑞源枸杞股份有限公司军事化团队建设培训项目</a:t>
            </a:r>
            <a:endParaRPr lang="zh-CN" altLang="en-US" sz="1400" b="1" dirty="0">
              <a:latin typeface="+mn-ea"/>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mn-ea"/>
                <a:cs typeface="宋体" panose="02010600030101010101" pitchFamily="2" charset="-122"/>
              </a:rPr>
              <a:t>中国人民财产保险同心县分公司管理能力提升项目</a:t>
            </a:r>
            <a:endParaRPr lang="zh-CN" altLang="en-US" sz="1400" b="1" dirty="0">
              <a:latin typeface="+mn-ea"/>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mn-ea"/>
                <a:cs typeface="宋体" panose="02010600030101010101" pitchFamily="2" charset="-122"/>
              </a:rPr>
              <a:t>宁煤职业学院</a:t>
            </a:r>
            <a:r>
              <a:rPr lang="zh-CN" altLang="en-US" sz="1400" b="1" dirty="0">
                <a:latin typeface="+mn-ea"/>
                <a:cs typeface="宋体" panose="02010600030101010101" pitchFamily="2" charset="-122"/>
                <a:sym typeface="+mn-ea"/>
              </a:rPr>
              <a:t>团队建设能力提升项目</a:t>
            </a:r>
            <a:endParaRPr lang="en-US" altLang="zh-CN" sz="1400" b="1" dirty="0">
              <a:latin typeface="+mn-ea"/>
              <a:cs typeface="宋体" panose="02010600030101010101" pitchFamily="2" charset="-122"/>
              <a:sym typeface="+mn-ea"/>
            </a:endParaRPr>
          </a:p>
          <a:p>
            <a:pPr lvl="0" eaLnBrk="0" fontAlgn="base" hangingPunct="0">
              <a:lnSpc>
                <a:spcPts val="2800"/>
              </a:lnSpc>
              <a:spcBef>
                <a:spcPct val="0"/>
              </a:spcBef>
              <a:spcAft>
                <a:spcPct val="0"/>
              </a:spcAft>
            </a:pPr>
            <a:r>
              <a:rPr lang="zh-CN" altLang="en-US" sz="1400" b="1" dirty="0">
                <a:latin typeface="+mn-ea"/>
                <a:cs typeface="宋体" panose="02010600030101010101" pitchFamily="2" charset="-122"/>
              </a:rPr>
              <a:t>宁夏海外旅游有限公司</a:t>
            </a:r>
            <a:r>
              <a:rPr lang="zh-CN" altLang="en-US" sz="1400" b="1" dirty="0">
                <a:latin typeface="+mn-ea"/>
                <a:cs typeface="宋体" panose="02010600030101010101" pitchFamily="2" charset="-122"/>
                <a:sym typeface="+mn-ea"/>
              </a:rPr>
              <a:t>团队建设能力提升项目</a:t>
            </a:r>
            <a:endParaRPr lang="zh-CN" altLang="en-US" sz="1400" b="1" dirty="0">
              <a:latin typeface="+mn-ea"/>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mn-ea"/>
                <a:cs typeface="宋体" panose="02010600030101010101" pitchFamily="2" charset="-122"/>
              </a:rPr>
              <a:t>宁夏汇川服装有限公司</a:t>
            </a:r>
            <a:r>
              <a:rPr lang="zh-CN" altLang="en-US" sz="1400" b="1" dirty="0">
                <a:latin typeface="+mn-ea"/>
                <a:cs typeface="宋体" panose="02010600030101010101" pitchFamily="2" charset="-122"/>
                <a:sym typeface="+mn-ea"/>
              </a:rPr>
              <a:t>团队建设能力提升项目</a:t>
            </a:r>
            <a:endParaRPr lang="zh-CN" altLang="en-US" sz="1400" b="1" dirty="0">
              <a:latin typeface="+mn-ea"/>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mn-ea"/>
                <a:cs typeface="宋体" panose="02010600030101010101" pitchFamily="2" charset="-122"/>
              </a:rPr>
              <a:t>宁夏信友监理咨询管理股份有限公司</a:t>
            </a:r>
            <a:r>
              <a:rPr lang="zh-CN" altLang="en-US" sz="1400" b="1" dirty="0">
                <a:latin typeface="+mn-ea"/>
                <a:cs typeface="宋体" panose="02010600030101010101" pitchFamily="2" charset="-122"/>
                <a:sym typeface="+mn-ea"/>
              </a:rPr>
              <a:t>团队建设能力提升项目</a:t>
            </a:r>
            <a:endParaRPr lang="en-US" altLang="zh-CN" sz="1400" b="1" dirty="0">
              <a:latin typeface="+mn-ea"/>
              <a:cs typeface="宋体" panose="02010600030101010101" pitchFamily="2" charset="-122"/>
              <a:sym typeface="+mn-ea"/>
            </a:endParaRPr>
          </a:p>
          <a:p>
            <a:pPr lvl="0" eaLnBrk="0" fontAlgn="base" hangingPunct="0">
              <a:lnSpc>
                <a:spcPts val="2800"/>
              </a:lnSpc>
              <a:spcBef>
                <a:spcPct val="0"/>
              </a:spcBef>
              <a:spcAft>
                <a:spcPct val="0"/>
              </a:spcAft>
            </a:pPr>
            <a:r>
              <a:rPr lang="zh-CN" altLang="en-US" sz="1400" b="1" dirty="0">
                <a:latin typeface="+mn-ea"/>
                <a:cs typeface="宋体" panose="02010600030101010101" pitchFamily="2" charset="-122"/>
                <a:sym typeface="+mn-ea"/>
              </a:rPr>
              <a:t>新华保险宁夏分公司兴庆支公司团队建设培训项目</a:t>
            </a:r>
            <a:endParaRPr lang="en-US" altLang="zh-CN" sz="1400" b="1" dirty="0">
              <a:latin typeface="+mn-ea"/>
              <a:cs typeface="宋体" panose="02010600030101010101" pitchFamily="2" charset="-122"/>
              <a:sym typeface="+mn-ea"/>
            </a:endParaRPr>
          </a:p>
          <a:p>
            <a:pPr lvl="0" eaLnBrk="0" fontAlgn="base" hangingPunct="0">
              <a:lnSpc>
                <a:spcPts val="2800"/>
              </a:lnSpc>
              <a:spcBef>
                <a:spcPct val="0"/>
              </a:spcBef>
              <a:spcAft>
                <a:spcPct val="0"/>
              </a:spcAft>
            </a:pPr>
            <a:r>
              <a:rPr lang="zh-CN" altLang="en-US" sz="1400" b="1" dirty="0">
                <a:latin typeface="+mn-ea"/>
                <a:cs typeface="宋体" panose="02010600030101010101" pitchFamily="2" charset="-122"/>
                <a:sym typeface="+mn-ea"/>
              </a:rPr>
              <a:t>宁夏保利节能科技有限公司团队建设培训项目</a:t>
            </a:r>
            <a:endParaRPr lang="en-US" altLang="zh-CN" sz="1400" b="1" dirty="0">
              <a:latin typeface="+mn-ea"/>
              <a:cs typeface="宋体" panose="02010600030101010101" pitchFamily="2" charset="-122"/>
              <a:sym typeface="+mn-ea"/>
            </a:endParaRPr>
          </a:p>
          <a:p>
            <a:pPr lvl="0" eaLnBrk="0" fontAlgn="base" hangingPunct="0">
              <a:lnSpc>
                <a:spcPts val="2800"/>
              </a:lnSpc>
              <a:spcBef>
                <a:spcPct val="0"/>
              </a:spcBef>
              <a:spcAft>
                <a:spcPct val="0"/>
              </a:spcAft>
            </a:pPr>
            <a:r>
              <a:rPr lang="zh-CN" altLang="en-US" sz="1400" b="1" dirty="0">
                <a:latin typeface="+mn-ea"/>
                <a:cs typeface="宋体" panose="02010600030101010101" pitchFamily="2" charset="-122"/>
                <a:sym typeface="+mn-ea"/>
              </a:rPr>
              <a:t>自治区</a:t>
            </a:r>
            <a:r>
              <a:rPr lang="en-US" altLang="zh-CN" sz="1400" b="1" dirty="0">
                <a:latin typeface="+mn-ea"/>
                <a:cs typeface="宋体" panose="02010600030101010101" pitchFamily="2" charset="-122"/>
                <a:sym typeface="+mn-ea"/>
              </a:rPr>
              <a:t>2019</a:t>
            </a:r>
            <a:r>
              <a:rPr lang="zh-CN" altLang="en-US" sz="1400" b="1" dirty="0">
                <a:latin typeface="+mn-ea"/>
                <a:cs typeface="宋体" panose="02010600030101010101" pitchFamily="2" charset="-122"/>
                <a:sym typeface="+mn-ea"/>
              </a:rPr>
              <a:t>年计划安置军转干部培训班团队拓展训练</a:t>
            </a:r>
            <a:endParaRPr lang="en-US" altLang="zh-CN" sz="1400" b="1" dirty="0">
              <a:latin typeface="+mn-ea"/>
              <a:cs typeface="宋体" panose="02010600030101010101" pitchFamily="2" charset="-122"/>
              <a:sym typeface="+mn-ea"/>
            </a:endParaRPr>
          </a:p>
          <a:p>
            <a:pPr lvl="0" eaLnBrk="0" fontAlgn="base" hangingPunct="0">
              <a:lnSpc>
                <a:spcPts val="2800"/>
              </a:lnSpc>
              <a:spcBef>
                <a:spcPct val="0"/>
              </a:spcBef>
              <a:spcAft>
                <a:spcPct val="0"/>
              </a:spcAft>
            </a:pPr>
            <a:endParaRPr lang="zh-CN" altLang="en-US" sz="1400" b="1" dirty="0">
              <a:latin typeface="+mn-ea"/>
              <a:cs typeface="宋体" panose="02010600030101010101" pitchFamily="2" charset="-122"/>
            </a:endParaRPr>
          </a:p>
        </p:txBody>
      </p:sp>
      <p:sp>
        <p:nvSpPr>
          <p:cNvPr id="4" name="矩形 3"/>
          <p:cNvSpPr/>
          <p:nvPr/>
        </p:nvSpPr>
        <p:spPr>
          <a:xfrm>
            <a:off x="6946277" y="2085460"/>
            <a:ext cx="5428523" cy="3999043"/>
          </a:xfrm>
          <a:prstGeom prst="rect">
            <a:avLst/>
          </a:prstGeom>
        </p:spPr>
        <p:txBody>
          <a:bodyPr wrap="square">
            <a:spAutoFit/>
          </a:bodyPr>
          <a:lstStyle/>
          <a:p>
            <a:pPr lvl="0" eaLnBrk="0" fontAlgn="base" hangingPunct="0">
              <a:lnSpc>
                <a:spcPts val="2800"/>
              </a:lnSpc>
              <a:spcBef>
                <a:spcPct val="0"/>
              </a:spcBef>
              <a:spcAft>
                <a:spcPct val="0"/>
              </a:spcAft>
            </a:pPr>
            <a:r>
              <a:rPr lang="zh-CN" altLang="en-US" sz="1400" b="1" dirty="0">
                <a:latin typeface="+mn-ea"/>
                <a:cs typeface="宋体" panose="02010600030101010101" pitchFamily="2" charset="-122"/>
                <a:sym typeface="+mn-ea"/>
              </a:rPr>
              <a:t>戴沃斯教育集团团队建设培训项目</a:t>
            </a:r>
            <a:endParaRPr lang="en-US" altLang="zh-CN" sz="1400" b="1" dirty="0">
              <a:latin typeface="+mn-ea"/>
              <a:cs typeface="宋体" panose="02010600030101010101" pitchFamily="2" charset="-122"/>
              <a:sym typeface="+mn-ea"/>
            </a:endParaRPr>
          </a:p>
          <a:p>
            <a:pPr lvl="0" eaLnBrk="0" fontAlgn="base" hangingPunct="0">
              <a:lnSpc>
                <a:spcPts val="2800"/>
              </a:lnSpc>
              <a:spcBef>
                <a:spcPct val="0"/>
              </a:spcBef>
              <a:spcAft>
                <a:spcPct val="0"/>
              </a:spcAft>
            </a:pPr>
            <a:r>
              <a:rPr lang="zh-CN" altLang="en-US" sz="1400" b="1" dirty="0">
                <a:latin typeface="+mn-ea"/>
                <a:cs typeface="宋体" panose="02010600030101010101" pitchFamily="2" charset="-122"/>
                <a:sym typeface="+mn-ea"/>
              </a:rPr>
              <a:t>宁夏送变电“主题团日”活动培训项目</a:t>
            </a:r>
            <a:endParaRPr lang="en-US" altLang="zh-CN" sz="1400" b="1" dirty="0">
              <a:latin typeface="+mn-ea"/>
              <a:cs typeface="宋体" panose="02010600030101010101" pitchFamily="2" charset="-122"/>
              <a:sym typeface="+mn-ea"/>
            </a:endParaRPr>
          </a:p>
          <a:p>
            <a:pPr lvl="0" eaLnBrk="0" fontAlgn="base" hangingPunct="0">
              <a:lnSpc>
                <a:spcPts val="2800"/>
              </a:lnSpc>
              <a:spcBef>
                <a:spcPct val="0"/>
              </a:spcBef>
              <a:spcAft>
                <a:spcPct val="0"/>
              </a:spcAft>
            </a:pPr>
            <a:r>
              <a:rPr lang="zh-CN" altLang="en-US" sz="1400" b="1" dirty="0">
                <a:latin typeface="+mn-ea"/>
                <a:cs typeface="宋体" panose="02010600030101010101" pitchFamily="2" charset="-122"/>
                <a:sym typeface="+mn-ea"/>
              </a:rPr>
              <a:t>麦吉丽</a:t>
            </a:r>
            <a:r>
              <a:rPr lang="en-US" altLang="zh-CN" sz="1400" b="1" dirty="0">
                <a:latin typeface="+mn-ea"/>
                <a:cs typeface="宋体" panose="02010600030101010101" pitchFamily="2" charset="-122"/>
                <a:sym typeface="+mn-ea"/>
              </a:rPr>
              <a:t>F4·F10</a:t>
            </a:r>
            <a:r>
              <a:rPr lang="zh-CN" altLang="en-US" sz="1400" b="1" dirty="0">
                <a:latin typeface="+mn-ea"/>
                <a:cs typeface="宋体" panose="02010600030101010101" pitchFamily="2" charset="-122"/>
                <a:sym typeface="+mn-ea"/>
              </a:rPr>
              <a:t>踏青之拓，麦向巅峰团队建设培训项目</a:t>
            </a:r>
            <a:endParaRPr lang="zh-CN" altLang="en-US" sz="1400" b="1" dirty="0">
              <a:latin typeface="+mn-ea"/>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mn-ea"/>
                <a:cs typeface="宋体" panose="02010600030101010101" pitchFamily="2" charset="-122"/>
              </a:rPr>
              <a:t>宁夏泽瑞隆环保技术责任有限公司团队建设培训项目</a:t>
            </a:r>
            <a:endParaRPr lang="en-US" altLang="zh-CN" sz="1400" b="1" dirty="0">
              <a:latin typeface="+mn-ea"/>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mn-ea"/>
                <a:cs typeface="宋体" panose="02010600030101010101" pitchFamily="2" charset="-122"/>
              </a:rPr>
              <a:t>宁夏邮政吴忠分公司团队建设培训项目</a:t>
            </a:r>
            <a:endParaRPr lang="en-US" altLang="zh-CN" sz="1400" b="1" dirty="0">
              <a:latin typeface="+mn-ea"/>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mn-ea"/>
                <a:cs typeface="宋体" panose="02010600030101010101" pitchFamily="2" charset="-122"/>
              </a:rPr>
              <a:t>银川市先飞教育集团高三补习班团队建设培训项目</a:t>
            </a:r>
            <a:endParaRPr lang="en-US" altLang="zh-CN" sz="1400" b="1" dirty="0">
              <a:latin typeface="+mn-ea"/>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mn-ea"/>
                <a:cs typeface="宋体" panose="02010600030101010101" pitchFamily="2" charset="-122"/>
              </a:rPr>
              <a:t>银川市英才学校“庆祝六一”亲子活动项目</a:t>
            </a:r>
            <a:endParaRPr lang="en-US" altLang="zh-CN" sz="1400" b="1" dirty="0">
              <a:latin typeface="+mn-ea"/>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mn-ea"/>
                <a:cs typeface="宋体" panose="02010600030101010101" pitchFamily="2" charset="-122"/>
              </a:rPr>
              <a:t>银川市二十一小湖畔分校“庆祝六一”亲子活动项目</a:t>
            </a:r>
            <a:endParaRPr lang="en-US" altLang="zh-CN" sz="1400" b="1" dirty="0">
              <a:latin typeface="+mn-ea"/>
              <a:cs typeface="宋体" panose="02010600030101010101" pitchFamily="2" charset="-122"/>
            </a:endParaRPr>
          </a:p>
          <a:p>
            <a:pPr lvl="0" eaLnBrk="0" fontAlgn="base" hangingPunct="0">
              <a:lnSpc>
                <a:spcPts val="2800"/>
              </a:lnSpc>
              <a:spcBef>
                <a:spcPct val="0"/>
              </a:spcBef>
              <a:spcAft>
                <a:spcPct val="0"/>
              </a:spcAft>
            </a:pPr>
            <a:r>
              <a:rPr lang="zh-CN" altLang="en-US" sz="1400" b="1" dirty="0">
                <a:latin typeface="+mn-ea"/>
              </a:rPr>
              <a:t>宁夏甲醇分公司党务工作人员素质能力提升培训项目</a:t>
            </a:r>
            <a:endParaRPr lang="en-US" altLang="zh-CN" sz="1400" b="1" dirty="0">
              <a:latin typeface="+mn-ea"/>
            </a:endParaRPr>
          </a:p>
          <a:p>
            <a:pPr eaLnBrk="0" fontAlgn="base" hangingPunct="0">
              <a:lnSpc>
                <a:spcPts val="2800"/>
              </a:lnSpc>
              <a:spcBef>
                <a:spcPct val="0"/>
              </a:spcBef>
              <a:spcAft>
                <a:spcPct val="0"/>
              </a:spcAft>
            </a:pPr>
            <a:r>
              <a:rPr lang="zh-CN" altLang="en-US" sz="1400" b="1" dirty="0">
                <a:latin typeface="+mn-ea"/>
                <a:cs typeface="宋体" panose="02010600030101010101" pitchFamily="2" charset="-122"/>
              </a:rPr>
              <a:t>宁夏海外旅游有限公司</a:t>
            </a:r>
            <a:r>
              <a:rPr lang="zh-CN" altLang="en-US" sz="1400" b="1" dirty="0">
                <a:latin typeface="+mn-ea"/>
                <a:cs typeface="宋体" panose="02010600030101010101" pitchFamily="2" charset="-122"/>
                <a:sym typeface="+mn-ea"/>
              </a:rPr>
              <a:t>团队建设能力提升项目</a:t>
            </a:r>
            <a:endParaRPr lang="zh-CN" altLang="en-US" sz="1400" b="1" dirty="0">
              <a:latin typeface="+mn-ea"/>
              <a:cs typeface="宋体" panose="02010600030101010101" pitchFamily="2" charset="-122"/>
            </a:endParaRPr>
          </a:p>
          <a:p>
            <a:pPr lvl="0" eaLnBrk="0" fontAlgn="base" hangingPunct="0">
              <a:lnSpc>
                <a:spcPts val="2800"/>
              </a:lnSpc>
              <a:spcBef>
                <a:spcPct val="0"/>
              </a:spcBef>
              <a:spcAft>
                <a:spcPct val="0"/>
              </a:spcAft>
            </a:pPr>
            <a:endParaRPr lang="zh-CN" altLang="en-US" sz="1400" dirty="0">
              <a:latin typeface="+mn-ea"/>
            </a:endParaRPr>
          </a:p>
        </p:txBody>
      </p:sp>
      <p:sp>
        <p:nvSpPr>
          <p:cNvPr id="5" name="矩形 4"/>
          <p:cNvSpPr/>
          <p:nvPr/>
        </p:nvSpPr>
        <p:spPr>
          <a:xfrm>
            <a:off x="3945723" y="969164"/>
            <a:ext cx="3658667" cy="584775"/>
          </a:xfrm>
          <a:prstGeom prst="rect">
            <a:avLst/>
          </a:prstGeom>
        </p:spPr>
        <p:txBody>
          <a:bodyPr wrap="square">
            <a:spAutoFit/>
          </a:bodyPr>
          <a:lstStyle/>
          <a:p>
            <a:pPr algn="ctr"/>
            <a:r>
              <a:rPr lang="zh-CN" altLang="en-US" sz="3200" b="1" dirty="0">
                <a:solidFill>
                  <a:srgbClr val="806D3E"/>
                </a:solidFill>
                <a:latin typeface="微软雅黑" panose="020B0503020204020204" pitchFamily="34" charset="-122"/>
                <a:ea typeface="微软雅黑" panose="020B0503020204020204" pitchFamily="34" charset="-122"/>
              </a:rPr>
              <a:t>经典合作项目</a:t>
            </a:r>
            <a:endParaRPr lang="en-US" altLang="zh-CN" sz="3200" b="1" dirty="0">
              <a:solidFill>
                <a:srgbClr val="806D3E"/>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052252" y="656564"/>
            <a:ext cx="3658667" cy="706755"/>
          </a:xfrm>
          <a:prstGeom prst="rect">
            <a:avLst/>
          </a:prstGeom>
        </p:spPr>
        <p:txBody>
          <a:bodyPr wrap="square">
            <a:spAutoFit/>
          </a:bodyPr>
          <a:lstStyle/>
          <a:p>
            <a:pPr algn="ctr"/>
            <a:r>
              <a:rPr lang="zh-CN" altLang="en-US" sz="4000" b="1" dirty="0">
                <a:solidFill>
                  <a:srgbClr val="806D3E"/>
                </a:solidFill>
                <a:latin typeface="微软雅黑" panose="020B0503020204020204" pitchFamily="34" charset="-122"/>
                <a:ea typeface="微软雅黑" panose="020B0503020204020204" pitchFamily="34" charset="-122"/>
              </a:rPr>
              <a:t>公司宗旨</a:t>
            </a:r>
            <a:endParaRPr lang="zh-CN" altLang="en-US" sz="4000" b="1" dirty="0">
              <a:solidFill>
                <a:srgbClr val="806D3E"/>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3034030" y="1722120"/>
            <a:ext cx="6572250" cy="1445260"/>
          </a:xfrm>
          <a:prstGeom prst="rect">
            <a:avLst/>
          </a:prstGeom>
          <a:noFill/>
        </p:spPr>
        <p:txBody>
          <a:bodyPr wrap="square" rtlCol="0">
            <a:spAutoFit/>
          </a:bodyPr>
          <a:lstStyle/>
          <a:p>
            <a:r>
              <a:rPr lang="zh-CN" altLang="en-US" sz="4400" b="1" dirty="0">
                <a:latin typeface="华文彩云" panose="02010800040101010101" pitchFamily="2" charset="-122"/>
                <a:ea typeface="华文彩云" panose="02010800040101010101" pitchFamily="2" charset="-122"/>
              </a:rPr>
              <a:t>信誉第一        客户至上</a:t>
            </a:r>
            <a:r>
              <a:rPr lang="zh-CN" altLang="en-US" sz="4400"/>
              <a:t>       </a:t>
            </a:r>
            <a:endParaRPr lang="zh-CN" altLang="en-US" sz="4400"/>
          </a:p>
          <a:p>
            <a:r>
              <a:rPr lang="zh-CN" altLang="en-US" sz="4400" b="1" dirty="0">
                <a:latin typeface="华文彩云" panose="02010800040101010101" pitchFamily="2" charset="-122"/>
                <a:ea typeface="华文彩云" panose="02010800040101010101" pitchFamily="2" charset="-122"/>
                <a:sym typeface="+mn-ea"/>
              </a:rPr>
              <a:t>追求卓越        创新共赢</a:t>
            </a:r>
            <a:r>
              <a:rPr lang="zh-CN" altLang="en-US" sz="4400"/>
              <a:t>  </a:t>
            </a:r>
            <a:endParaRPr lang="zh-CN" altLang="en-US" sz="4400"/>
          </a:p>
        </p:txBody>
      </p:sp>
      <p:sp>
        <p:nvSpPr>
          <p:cNvPr id="5" name="文本框 4"/>
          <p:cNvSpPr txBox="1"/>
          <p:nvPr/>
        </p:nvSpPr>
        <p:spPr>
          <a:xfrm>
            <a:off x="4844870" y="3817620"/>
            <a:ext cx="2863850" cy="706755"/>
          </a:xfrm>
          <a:prstGeom prst="rect">
            <a:avLst/>
          </a:prstGeom>
          <a:noFill/>
        </p:spPr>
        <p:txBody>
          <a:bodyPr wrap="square" rtlCol="0">
            <a:spAutoFit/>
          </a:bodyPr>
          <a:lstStyle/>
          <a:p>
            <a:r>
              <a:rPr lang="zh-CN" altLang="en-US" sz="4000" b="1" dirty="0">
                <a:solidFill>
                  <a:srgbClr val="806D3E"/>
                </a:solidFill>
                <a:latin typeface="微软雅黑" panose="020B0503020204020204" pitchFamily="34" charset="-122"/>
                <a:ea typeface="微软雅黑" panose="020B0503020204020204" pitchFamily="34" charset="-122"/>
              </a:rPr>
              <a:t>联系方式</a:t>
            </a:r>
            <a:endParaRPr lang="zh-CN" altLang="en-US"/>
          </a:p>
        </p:txBody>
      </p:sp>
      <p:sp>
        <p:nvSpPr>
          <p:cNvPr id="6" name="文本框 5"/>
          <p:cNvSpPr txBox="1"/>
          <p:nvPr/>
        </p:nvSpPr>
        <p:spPr>
          <a:xfrm>
            <a:off x="1038689" y="4970973"/>
            <a:ext cx="10608815" cy="82994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张教官  </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18695143666</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；高教官   </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1820958</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3866</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；王教官   </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13895091119</a:t>
            </a:r>
            <a:endParaRPr lang="en-US" altLang="zh-CN" sz="2400" dirty="0">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24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1538527" y="1161331"/>
            <a:ext cx="5529930" cy="874407"/>
          </a:xfrm>
          <a:prstGeom prst="rect">
            <a:avLst/>
          </a:prstGeom>
        </p:spPr>
        <p:txBody>
          <a:bodyPr wrap="square">
            <a:spAutoFit/>
          </a:bodyPr>
          <a:lstStyle/>
          <a:p>
            <a:pPr lvl="0">
              <a:lnSpc>
                <a:spcPct val="150000"/>
              </a:lnSpc>
              <a:spcBef>
                <a:spcPts val="1200"/>
              </a:spcBef>
            </a:pPr>
            <a:r>
              <a:rPr lang="zh-CN" altLang="en-US" b="1" dirty="0">
                <a:solidFill>
                  <a:srgbClr val="FF6600"/>
                </a:solidFill>
                <a:latin typeface="微软雅黑" panose="020B0503020204020204" pitchFamily="34" charset="-122"/>
                <a:ea typeface="微软雅黑" panose="020B0503020204020204" pitchFamily="34" charset="-122"/>
              </a:rPr>
              <a:t>在商业环境变化背景下，帮助企业实现创新、流程、管理绩效的改进，促进企业人力资本增值</a:t>
            </a:r>
            <a:endParaRPr lang="zh-CN" altLang="en-US" b="1" dirty="0">
              <a:solidFill>
                <a:srgbClr val="FF6600"/>
              </a:solidFill>
              <a:latin typeface="微软雅黑" panose="020B0503020204020204" pitchFamily="34" charset="-122"/>
              <a:ea typeface="微软雅黑" panose="020B0503020204020204" pitchFamily="34" charset="-122"/>
            </a:endParaRPr>
          </a:p>
        </p:txBody>
      </p:sp>
      <p:sp>
        <p:nvSpPr>
          <p:cNvPr id="62" name="Rectangle 8"/>
          <p:cNvSpPr>
            <a:spLocks noChangeArrowheads="1"/>
          </p:cNvSpPr>
          <p:nvPr/>
        </p:nvSpPr>
        <p:spPr bwMode="auto">
          <a:xfrm>
            <a:off x="1524005" y="2303307"/>
            <a:ext cx="5718624" cy="769506"/>
          </a:xfrm>
          <a:prstGeom prst="rect">
            <a:avLst/>
          </a:prstGeom>
          <a:noFill/>
          <a:ln w="9525">
            <a:noFill/>
            <a:miter lim="800000"/>
          </a:ln>
          <a:effectLst/>
        </p:spPr>
        <p:txBody>
          <a:bodyPr vert="horz" wrap="square" lIns="91440" tIns="45720" rIns="91440" bIns="45720" numCol="1" anchor="ctr" anchorCtr="0" compatLnSpc="1">
            <a:spAutoFit/>
          </a:bodyPr>
          <a:lstStyle/>
          <a:p>
            <a:pPr marR="0" lvl="0" indent="0" fontAlgn="base">
              <a:lnSpc>
                <a:spcPts val="2800"/>
              </a:lnSpc>
              <a:spcBef>
                <a:spcPct val="0"/>
              </a:spcBef>
              <a:spcAft>
                <a:spcPct val="0"/>
              </a:spcAft>
              <a:buClrTx/>
              <a:buSzTx/>
              <a:buFontTx/>
              <a:buNone/>
            </a:pPr>
            <a:r>
              <a:rPr lang="zh-CN" altLang="en-US" sz="1600" dirty="0">
                <a:latin typeface="微软雅黑" panose="020B0503020204020204" pitchFamily="34" charset="-122"/>
                <a:ea typeface="微软雅黑" panose="020B0503020204020204" pitchFamily="34" charset="-122"/>
                <a:cs typeface="宋体" panose="02010600030101010101" pitchFamily="2" charset="-122"/>
              </a:rPr>
              <a:t>工业</a:t>
            </a:r>
            <a:r>
              <a:rPr lang="en-US" altLang="zh-CN" sz="1600" dirty="0">
                <a:latin typeface="微软雅黑" panose="020B0503020204020204" pitchFamily="34" charset="-122"/>
                <a:ea typeface="微软雅黑" panose="020B0503020204020204" pitchFamily="34" charset="-122"/>
                <a:cs typeface="宋体" panose="02010600030101010101" pitchFamily="2" charset="-122"/>
              </a:rPr>
              <a:t>4.0</a:t>
            </a:r>
            <a:r>
              <a:rPr lang="zh-CN" altLang="en-US" sz="1600" dirty="0">
                <a:latin typeface="微软雅黑" panose="020B0503020204020204" pitchFamily="34" charset="-122"/>
                <a:ea typeface="微软雅黑" panose="020B0503020204020204" pitchFamily="34" charset="-122"/>
                <a:cs typeface="宋体" panose="02010600030101010101" pitchFamily="2" charset="-122"/>
              </a:rPr>
              <a:t>、供给侧改革趋势下，传统制造企业的转型、劳动力配置优化、成本改善、精益升级和知识创新服务</a:t>
            </a:r>
            <a:endParaRPr lang="zh-CN" altLang="en-US" sz="160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70" name="Rectangle 8"/>
          <p:cNvSpPr>
            <a:spLocks noChangeArrowheads="1"/>
          </p:cNvSpPr>
          <p:nvPr/>
        </p:nvSpPr>
        <p:spPr bwMode="auto">
          <a:xfrm>
            <a:off x="1502235" y="3146988"/>
            <a:ext cx="5537194" cy="1169551"/>
          </a:xfrm>
          <a:prstGeom prst="rect">
            <a:avLst/>
          </a:prstGeom>
          <a:noFill/>
          <a:ln w="9525">
            <a:noFill/>
            <a:miter lim="800000"/>
          </a:ln>
          <a:effectLst/>
        </p:spPr>
        <p:txBody>
          <a:bodyPr vert="horz" wrap="square" lIns="91440" tIns="45720" rIns="91440" bIns="45720" numCol="1" anchor="ctr" anchorCtr="0" compatLnSpc="1">
            <a:spAutoFit/>
          </a:bodyPr>
          <a:lstStyle/>
          <a:p>
            <a:pPr fontAlgn="base">
              <a:lnSpc>
                <a:spcPts val="2800"/>
              </a:lnSpc>
              <a:spcBef>
                <a:spcPct val="0"/>
              </a:spcBef>
              <a:spcAft>
                <a:spcPct val="0"/>
              </a:spcAft>
            </a:pPr>
            <a:r>
              <a:rPr lang="zh-CN" altLang="en-US" sz="1600" dirty="0">
                <a:latin typeface="微软雅黑" panose="020B0503020204020204" pitchFamily="34" charset="-122"/>
                <a:ea typeface="微软雅黑" panose="020B0503020204020204" pitchFamily="34" charset="-122"/>
                <a:cs typeface="宋体" panose="02010600030101010101" pitchFamily="2" charset="-122"/>
              </a:rPr>
              <a:t>金融、电信等现代服务企业的管理层到操作层的思维创新，管理方式、流程、绩效支持机制的改进和变革，以及技术、产品和服务创新</a:t>
            </a:r>
            <a:endParaRPr lang="zh-CN" altLang="en-US" sz="1600" dirty="0">
              <a:latin typeface="微软雅黑" panose="020B0503020204020204" pitchFamily="34" charset="-122"/>
              <a:ea typeface="微软雅黑" panose="020B0503020204020204" pitchFamily="34" charset="-122"/>
              <a:cs typeface="宋体" panose="02010600030101010101" pitchFamily="2" charset="-122"/>
            </a:endParaRPr>
          </a:p>
        </p:txBody>
      </p:sp>
      <p:cxnSp>
        <p:nvCxnSpPr>
          <p:cNvPr id="30" name="直接连接符 29"/>
          <p:cNvCxnSpPr/>
          <p:nvPr/>
        </p:nvCxnSpPr>
        <p:spPr>
          <a:xfrm>
            <a:off x="1082167" y="1728666"/>
            <a:ext cx="17969" cy="4053206"/>
          </a:xfrm>
          <a:prstGeom prst="line">
            <a:avLst/>
          </a:prstGeom>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2" name="组合 18"/>
          <p:cNvGrpSpPr/>
          <p:nvPr/>
        </p:nvGrpSpPr>
        <p:grpSpPr>
          <a:xfrm>
            <a:off x="725498" y="1161772"/>
            <a:ext cx="720000" cy="720000"/>
            <a:chOff x="725500" y="623276"/>
            <a:chExt cx="887506" cy="887506"/>
          </a:xfrm>
        </p:grpSpPr>
        <p:sp>
          <p:nvSpPr>
            <p:cNvPr id="32" name="椭圆 31"/>
            <p:cNvSpPr/>
            <p:nvPr/>
          </p:nvSpPr>
          <p:spPr>
            <a:xfrm>
              <a:off x="725500" y="623276"/>
              <a:ext cx="887506" cy="887506"/>
            </a:xfrm>
            <a:prstGeom prst="ellipse">
              <a:avLst/>
            </a:prstGeom>
            <a:solidFill>
              <a:srgbClr val="EDDCB9"/>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3" name="椭圆 32"/>
            <p:cNvSpPr/>
            <p:nvPr/>
          </p:nvSpPr>
          <p:spPr>
            <a:xfrm>
              <a:off x="819630" y="717405"/>
              <a:ext cx="699247" cy="699247"/>
            </a:xfrm>
            <a:prstGeom prst="ellipse">
              <a:avLst/>
            </a:prstGeom>
            <a:solidFill>
              <a:srgbClr val="806D3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latin typeface="Tahoma" panose="020B0604030504040204" pitchFamily="34" charset="0"/>
                <a:cs typeface="Tahoma" panose="020B0604030504040204" pitchFamily="34" charset="0"/>
              </a:endParaRPr>
            </a:p>
          </p:txBody>
        </p:sp>
      </p:grpSp>
      <p:grpSp>
        <p:nvGrpSpPr>
          <p:cNvPr id="3" name="组合 18"/>
          <p:cNvGrpSpPr/>
          <p:nvPr/>
        </p:nvGrpSpPr>
        <p:grpSpPr>
          <a:xfrm>
            <a:off x="921440" y="2504345"/>
            <a:ext cx="360000" cy="360000"/>
            <a:chOff x="725500" y="623276"/>
            <a:chExt cx="887506" cy="887506"/>
          </a:xfrm>
        </p:grpSpPr>
        <p:sp>
          <p:nvSpPr>
            <p:cNvPr id="35" name="椭圆 34"/>
            <p:cNvSpPr/>
            <p:nvPr/>
          </p:nvSpPr>
          <p:spPr>
            <a:xfrm>
              <a:off x="725500" y="623276"/>
              <a:ext cx="887506" cy="887506"/>
            </a:xfrm>
            <a:prstGeom prst="ellipse">
              <a:avLst/>
            </a:prstGeom>
            <a:solidFill>
              <a:srgbClr val="EDDCB9"/>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6" name="椭圆 35"/>
            <p:cNvSpPr/>
            <p:nvPr/>
          </p:nvSpPr>
          <p:spPr>
            <a:xfrm>
              <a:off x="855411" y="753187"/>
              <a:ext cx="621254" cy="621254"/>
            </a:xfrm>
            <a:prstGeom prst="ellipse">
              <a:avLst/>
            </a:prstGeom>
            <a:solidFill>
              <a:srgbClr val="806D3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latin typeface="Tahoma" panose="020B0604030504040204" pitchFamily="34" charset="0"/>
                <a:cs typeface="Tahoma" panose="020B0604030504040204" pitchFamily="34" charset="0"/>
              </a:endParaRPr>
            </a:p>
          </p:txBody>
        </p:sp>
      </p:grpSp>
      <p:grpSp>
        <p:nvGrpSpPr>
          <p:cNvPr id="4" name="组合 18"/>
          <p:cNvGrpSpPr/>
          <p:nvPr/>
        </p:nvGrpSpPr>
        <p:grpSpPr>
          <a:xfrm>
            <a:off x="914184" y="3556624"/>
            <a:ext cx="360000" cy="360000"/>
            <a:chOff x="725500" y="623276"/>
            <a:chExt cx="887506" cy="887506"/>
          </a:xfrm>
        </p:grpSpPr>
        <p:sp>
          <p:nvSpPr>
            <p:cNvPr id="38" name="椭圆 37"/>
            <p:cNvSpPr/>
            <p:nvPr/>
          </p:nvSpPr>
          <p:spPr>
            <a:xfrm>
              <a:off x="725500" y="623276"/>
              <a:ext cx="887506" cy="887506"/>
            </a:xfrm>
            <a:prstGeom prst="ellipse">
              <a:avLst/>
            </a:prstGeom>
            <a:solidFill>
              <a:srgbClr val="EDDCB9"/>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9" name="椭圆 38"/>
            <p:cNvSpPr/>
            <p:nvPr/>
          </p:nvSpPr>
          <p:spPr>
            <a:xfrm>
              <a:off x="855411" y="753187"/>
              <a:ext cx="621254" cy="621254"/>
            </a:xfrm>
            <a:prstGeom prst="ellipse">
              <a:avLst/>
            </a:prstGeom>
            <a:solidFill>
              <a:srgbClr val="806D3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latin typeface="Tahoma" panose="020B0604030504040204" pitchFamily="34" charset="0"/>
                <a:cs typeface="Tahoma" panose="020B0604030504040204" pitchFamily="34" charset="0"/>
              </a:endParaRPr>
            </a:p>
          </p:txBody>
        </p:sp>
      </p:grpSp>
      <p:grpSp>
        <p:nvGrpSpPr>
          <p:cNvPr id="26" name="组合 18"/>
          <p:cNvGrpSpPr/>
          <p:nvPr/>
        </p:nvGrpSpPr>
        <p:grpSpPr>
          <a:xfrm>
            <a:off x="902167" y="4607740"/>
            <a:ext cx="360000" cy="360000"/>
            <a:chOff x="725500" y="623276"/>
            <a:chExt cx="887506" cy="887506"/>
          </a:xfrm>
        </p:grpSpPr>
        <p:sp>
          <p:nvSpPr>
            <p:cNvPr id="27" name="椭圆 26"/>
            <p:cNvSpPr/>
            <p:nvPr/>
          </p:nvSpPr>
          <p:spPr>
            <a:xfrm>
              <a:off x="725500" y="623276"/>
              <a:ext cx="887506" cy="887506"/>
            </a:xfrm>
            <a:prstGeom prst="ellipse">
              <a:avLst/>
            </a:prstGeom>
            <a:solidFill>
              <a:srgbClr val="EDDCB9"/>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8" name="椭圆 27"/>
            <p:cNvSpPr/>
            <p:nvPr/>
          </p:nvSpPr>
          <p:spPr>
            <a:xfrm>
              <a:off x="855411" y="753187"/>
              <a:ext cx="621254" cy="621254"/>
            </a:xfrm>
            <a:prstGeom prst="ellipse">
              <a:avLst/>
            </a:prstGeom>
            <a:solidFill>
              <a:srgbClr val="806D3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latin typeface="Tahoma" panose="020B0604030504040204" pitchFamily="34" charset="0"/>
                <a:cs typeface="Tahoma" panose="020B0604030504040204" pitchFamily="34" charset="0"/>
              </a:endParaRPr>
            </a:p>
          </p:txBody>
        </p:sp>
      </p:grpSp>
      <p:sp>
        <p:nvSpPr>
          <p:cNvPr id="29" name="Rectangle 8"/>
          <p:cNvSpPr>
            <a:spLocks noChangeArrowheads="1"/>
          </p:cNvSpPr>
          <p:nvPr/>
        </p:nvSpPr>
        <p:spPr bwMode="auto">
          <a:xfrm>
            <a:off x="1480465" y="4406946"/>
            <a:ext cx="5638794" cy="769506"/>
          </a:xfrm>
          <a:prstGeom prst="rect">
            <a:avLst/>
          </a:prstGeom>
          <a:noFill/>
          <a:ln w="9525">
            <a:noFill/>
            <a:miter lim="800000"/>
          </a:ln>
          <a:effectLst/>
        </p:spPr>
        <p:txBody>
          <a:bodyPr vert="horz" wrap="square" lIns="91440" tIns="45720" rIns="91440" bIns="45720" numCol="1" anchor="ctr" anchorCtr="0" compatLnSpc="1">
            <a:spAutoFit/>
          </a:bodyPr>
          <a:lstStyle/>
          <a:p>
            <a:pPr fontAlgn="base">
              <a:lnSpc>
                <a:spcPts val="2800"/>
              </a:lnSpc>
              <a:spcBef>
                <a:spcPct val="0"/>
              </a:spcBef>
              <a:spcAft>
                <a:spcPct val="0"/>
              </a:spcAft>
            </a:pPr>
            <a:r>
              <a:rPr lang="zh-CN" altLang="en-US" sz="1600" dirty="0">
                <a:latin typeface="微软雅黑" panose="020B0503020204020204" pitchFamily="34" charset="-122"/>
                <a:ea typeface="微软雅黑" panose="020B0503020204020204" pitchFamily="34" charset="-122"/>
                <a:cs typeface="宋体" panose="02010600030101010101" pitchFamily="2" charset="-122"/>
              </a:rPr>
              <a:t>企业梯队管理人员及其他关键绩效人群的人际绩效、特质绩效和管理绩效的发展</a:t>
            </a:r>
            <a:endParaRPr lang="zh-CN" altLang="en-US" sz="1600" dirty="0">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34" name="组合 18"/>
          <p:cNvGrpSpPr/>
          <p:nvPr/>
        </p:nvGrpSpPr>
        <p:grpSpPr>
          <a:xfrm>
            <a:off x="914184" y="5641083"/>
            <a:ext cx="360000" cy="360000"/>
            <a:chOff x="725500" y="623276"/>
            <a:chExt cx="887506" cy="887506"/>
          </a:xfrm>
        </p:grpSpPr>
        <p:sp>
          <p:nvSpPr>
            <p:cNvPr id="37" name="椭圆 36"/>
            <p:cNvSpPr/>
            <p:nvPr/>
          </p:nvSpPr>
          <p:spPr>
            <a:xfrm>
              <a:off x="725500" y="623276"/>
              <a:ext cx="887506" cy="887506"/>
            </a:xfrm>
            <a:prstGeom prst="ellipse">
              <a:avLst/>
            </a:prstGeom>
            <a:solidFill>
              <a:srgbClr val="EDDCB9"/>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1" name="椭圆 40"/>
            <p:cNvSpPr/>
            <p:nvPr/>
          </p:nvSpPr>
          <p:spPr>
            <a:xfrm>
              <a:off x="855411" y="753187"/>
              <a:ext cx="621254" cy="621254"/>
            </a:xfrm>
            <a:prstGeom prst="ellipse">
              <a:avLst/>
            </a:prstGeom>
            <a:solidFill>
              <a:srgbClr val="806D3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latin typeface="Tahoma" panose="020B0604030504040204" pitchFamily="34" charset="0"/>
                <a:cs typeface="Tahoma" panose="020B0604030504040204" pitchFamily="34" charset="0"/>
              </a:endParaRPr>
            </a:p>
          </p:txBody>
        </p:sp>
      </p:grpSp>
      <p:sp>
        <p:nvSpPr>
          <p:cNvPr id="45" name="Rectangle 8"/>
          <p:cNvSpPr>
            <a:spLocks noChangeArrowheads="1"/>
          </p:cNvSpPr>
          <p:nvPr/>
        </p:nvSpPr>
        <p:spPr bwMode="auto">
          <a:xfrm>
            <a:off x="1413650" y="5425270"/>
            <a:ext cx="5638794" cy="775662"/>
          </a:xfrm>
          <a:prstGeom prst="rect">
            <a:avLst/>
          </a:prstGeom>
          <a:noFill/>
          <a:ln w="9525">
            <a:noFill/>
            <a:miter lim="800000"/>
          </a:ln>
          <a:effectLst/>
        </p:spPr>
        <p:txBody>
          <a:bodyPr vert="horz" wrap="square" lIns="91440" tIns="45720" rIns="91440" bIns="45720" numCol="1" anchor="ctr" anchorCtr="0" compatLnSpc="1">
            <a:spAutoFit/>
          </a:bodyPr>
          <a:lstStyle/>
          <a:p>
            <a:pPr fontAlgn="base">
              <a:lnSpc>
                <a:spcPts val="2800"/>
              </a:lnSpc>
              <a:spcBef>
                <a:spcPct val="0"/>
              </a:spcBef>
              <a:spcAft>
                <a:spcPct val="0"/>
              </a:spcAft>
            </a:pPr>
            <a:r>
              <a:rPr lang="zh-CN" altLang="en-US" sz="1600" dirty="0">
                <a:latin typeface="微软雅黑" panose="020B0503020204020204" pitchFamily="34" charset="-122"/>
                <a:ea typeface="微软雅黑" panose="020B0503020204020204" pitchFamily="34" charset="-122"/>
                <a:cs typeface="宋体" panose="02010600030101010101" pitchFamily="2" charset="-122"/>
              </a:rPr>
              <a:t>上海大成智库学习转化研究院引入多门国内外标准化版权课程与众多先进的学习项目</a:t>
            </a:r>
            <a:endParaRPr lang="zh-CN" altLang="en-US" sz="1600" dirty="0">
              <a:latin typeface="微软雅黑" panose="020B0503020204020204" pitchFamily="34" charset="-122"/>
              <a:ea typeface="微软雅黑" panose="020B0503020204020204" pitchFamily="34" charset="-122"/>
              <a:cs typeface="宋体" panose="02010600030101010101" pitchFamily="2" charset="-122"/>
            </a:endParaRPr>
          </a:p>
        </p:txBody>
      </p:sp>
      <p:pic>
        <p:nvPicPr>
          <p:cNvPr id="31" name="图片 30" descr="003"/>
          <p:cNvPicPr>
            <a:picLocks noChangeAspect="1"/>
          </p:cNvPicPr>
          <p:nvPr/>
        </p:nvPicPr>
        <p:blipFill>
          <a:blip r:embed="rId1"/>
          <a:stretch>
            <a:fillRect/>
          </a:stretch>
        </p:blipFill>
        <p:spPr>
          <a:xfrm>
            <a:off x="7744728" y="1787164"/>
            <a:ext cx="3473136" cy="3586579"/>
          </a:xfrm>
          <a:prstGeom prst="rect">
            <a:avLst/>
          </a:prstGeom>
          <a:noFill/>
          <a:ln w="9525">
            <a:noFill/>
          </a:ln>
        </p:spPr>
      </p:pic>
    </p:spTree>
    <p:custDataLst>
      <p:tags r:id="rId2"/>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898525" y="508000"/>
            <a:ext cx="4119245" cy="583565"/>
          </a:xfrm>
          <a:prstGeom prst="rect">
            <a:avLst/>
          </a:prstGeom>
        </p:spPr>
        <p:txBody>
          <a:bodyPr wrap="square">
            <a:spAutoFit/>
          </a:bodyPr>
          <a:lstStyle/>
          <a:p>
            <a:r>
              <a:rPr lang="zh-CN" altLang="en-US" sz="3200" b="1" dirty="0">
                <a:solidFill>
                  <a:srgbClr val="806D3E"/>
                </a:solidFill>
                <a:latin typeface="微软雅黑" panose="020B0503020204020204" pitchFamily="34" charset="-122"/>
                <a:ea typeface="微软雅黑" panose="020B0503020204020204" pitchFamily="34" charset="-122"/>
              </a:rPr>
              <a:t>四大优势</a:t>
            </a:r>
            <a:endParaRPr lang="zh-CN" altLang="en-US" sz="3200" b="1" dirty="0">
              <a:solidFill>
                <a:srgbClr val="806D3E"/>
              </a:solidFill>
              <a:latin typeface="微软雅黑" panose="020B0503020204020204" pitchFamily="34" charset="-122"/>
              <a:ea typeface="微软雅黑" panose="020B0503020204020204" pitchFamily="34" charset="-122"/>
            </a:endParaRPr>
          </a:p>
        </p:txBody>
      </p:sp>
      <p:sp>
        <p:nvSpPr>
          <p:cNvPr id="48" name="Rectangle 8"/>
          <p:cNvSpPr>
            <a:spLocks noChangeArrowheads="1"/>
          </p:cNvSpPr>
          <p:nvPr/>
        </p:nvSpPr>
        <p:spPr bwMode="auto">
          <a:xfrm>
            <a:off x="1538524" y="2515504"/>
            <a:ext cx="7808675" cy="702180"/>
          </a:xfrm>
          <a:prstGeom prst="rect">
            <a:avLst/>
          </a:prstGeom>
          <a:noFill/>
          <a:ln w="9525">
            <a:noFill/>
            <a:miter lim="800000"/>
          </a:ln>
          <a:effectLst/>
        </p:spPr>
        <p:txBody>
          <a:bodyPr vert="horz" wrap="square" lIns="91440" tIns="45720" rIns="91440" bIns="45720" numCol="1" anchor="ctr" anchorCtr="0" compatLnSpc="1">
            <a:spAutoFit/>
          </a:bodyPr>
          <a:lstStyle/>
          <a:p>
            <a:pPr lvl="0" eaLnBrk="0" fontAlgn="base" hangingPunct="0">
              <a:lnSpc>
                <a:spcPts val="2500"/>
              </a:lnSpc>
              <a:spcBef>
                <a:spcPct val="0"/>
              </a:spcBef>
              <a:spcAft>
                <a:spcPct val="0"/>
              </a:spcAft>
            </a:pPr>
            <a:r>
              <a:rPr lang="zh-CN" altLang="en-US" sz="1600" dirty="0">
                <a:latin typeface="微软雅黑" panose="020B0503020204020204" pitchFamily="34" charset="-122"/>
                <a:ea typeface="微软雅黑" panose="020B0503020204020204" pitchFamily="34" charset="-122"/>
                <a:cs typeface="宋体" panose="02010600030101010101" pitchFamily="2" charset="-122"/>
              </a:rPr>
              <a:t>有着生产制造、</a:t>
            </a:r>
            <a:r>
              <a:rPr lang="en-US" altLang="zh-CN" sz="1600" dirty="0">
                <a:latin typeface="微软雅黑" panose="020B0503020204020204" pitchFamily="34" charset="-122"/>
                <a:ea typeface="微软雅黑" panose="020B0503020204020204" pitchFamily="34" charset="-122"/>
                <a:cs typeface="宋体" panose="02010600030101010101" pitchFamily="2" charset="-122"/>
              </a:rPr>
              <a:t>IT&amp;</a:t>
            </a:r>
            <a:r>
              <a:rPr lang="zh-CN" altLang="en-US" sz="1600" dirty="0">
                <a:latin typeface="微软雅黑" panose="020B0503020204020204" pitchFamily="34" charset="-122"/>
                <a:ea typeface="微软雅黑" panose="020B0503020204020204" pitchFamily="34" charset="-122"/>
                <a:cs typeface="宋体" panose="02010600030101010101" pitchFamily="2" charset="-122"/>
              </a:rPr>
              <a:t>通讯、金融等行业丰富实践经验的自有顾问和师资，同时依托全国合作网络，整合高口碑、高效价比师资</a:t>
            </a:r>
            <a:endParaRPr lang="zh-CN" altLang="en-US" sz="160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49" name="Rectangle 9"/>
          <p:cNvSpPr>
            <a:spLocks noChangeArrowheads="1"/>
          </p:cNvSpPr>
          <p:nvPr/>
        </p:nvSpPr>
        <p:spPr bwMode="auto">
          <a:xfrm>
            <a:off x="1567555" y="3545202"/>
            <a:ext cx="7576444" cy="708335"/>
          </a:xfrm>
          <a:prstGeom prst="rect">
            <a:avLst/>
          </a:prstGeom>
          <a:noFill/>
          <a:ln w="9525">
            <a:noFill/>
            <a:miter lim="800000"/>
          </a:ln>
          <a:effectLst/>
        </p:spPr>
        <p:txBody>
          <a:bodyPr vert="horz" wrap="square" lIns="91440" tIns="45720" rIns="91440" bIns="45720" numCol="1" anchor="ctr" anchorCtr="0" compatLnSpc="1">
            <a:spAutoFit/>
          </a:bodyPr>
          <a:lstStyle/>
          <a:p>
            <a:pPr eaLnBrk="0" fontAlgn="base" hangingPunct="0">
              <a:lnSpc>
                <a:spcPts val="2500"/>
              </a:lnSpc>
              <a:spcBef>
                <a:spcPct val="0"/>
              </a:spcBef>
              <a:spcAft>
                <a:spcPct val="0"/>
              </a:spcAft>
            </a:pPr>
            <a:r>
              <a:rPr lang="zh-CN" altLang="en-US" sz="1600" dirty="0">
                <a:latin typeface="微软雅黑" panose="020B0503020204020204" pitchFamily="34" charset="-122"/>
                <a:ea typeface="微软雅黑" panose="020B0503020204020204" pitchFamily="34" charset="-122"/>
                <a:cs typeface="宋体" panose="02010600030101010101" pitchFamily="2" charset="-122"/>
              </a:rPr>
              <a:t>具备现代人才开发及发展项目、 咨询式培训项目设计及整体实施能力</a:t>
            </a:r>
            <a:endParaRPr lang="en-US" altLang="zh-CN" sz="1600" dirty="0">
              <a:latin typeface="微软雅黑" panose="020B0503020204020204" pitchFamily="34" charset="-122"/>
              <a:ea typeface="微软雅黑" panose="020B0503020204020204" pitchFamily="34" charset="-122"/>
              <a:cs typeface="宋体" panose="02010600030101010101" pitchFamily="2" charset="-122"/>
            </a:endParaRPr>
          </a:p>
          <a:p>
            <a:pPr eaLnBrk="0" fontAlgn="base" hangingPunct="0">
              <a:lnSpc>
                <a:spcPts val="2500"/>
              </a:lnSpc>
              <a:spcBef>
                <a:spcPct val="0"/>
              </a:spcBef>
              <a:spcAft>
                <a:spcPct val="0"/>
              </a:spcAft>
            </a:pPr>
            <a:r>
              <a:rPr lang="zh-CN" altLang="en-US" sz="1600" dirty="0">
                <a:latin typeface="微软雅黑" panose="020B0503020204020204" pitchFamily="34" charset="-122"/>
                <a:ea typeface="微软雅黑" panose="020B0503020204020204" pitchFamily="34" charset="-122"/>
                <a:cs typeface="宋体" panose="02010600030101010101" pitchFamily="2" charset="-122"/>
              </a:rPr>
              <a:t>在人力资源管理体系调改、生产现场管理和精益微咨询领域有专业积累</a:t>
            </a:r>
            <a:endParaRPr lang="en-US" altLang="zh-CN" sz="160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50" name="Rectangle 10"/>
          <p:cNvSpPr>
            <a:spLocks noChangeArrowheads="1"/>
          </p:cNvSpPr>
          <p:nvPr/>
        </p:nvSpPr>
        <p:spPr bwMode="auto">
          <a:xfrm>
            <a:off x="1524014" y="4551540"/>
            <a:ext cx="7257130" cy="702180"/>
          </a:xfrm>
          <a:prstGeom prst="rect">
            <a:avLst/>
          </a:prstGeom>
          <a:noFill/>
          <a:ln w="9525">
            <a:noFill/>
            <a:miter lim="800000"/>
          </a:ln>
          <a:effectLst/>
        </p:spPr>
        <p:txBody>
          <a:bodyPr vert="horz" wrap="square" lIns="91440" tIns="45720" rIns="91440" bIns="45720" numCol="1" anchor="ctr" anchorCtr="0" compatLnSpc="1">
            <a:spAutoFit/>
          </a:bodyPr>
          <a:lstStyle/>
          <a:p>
            <a:pPr marR="0" lvl="0" indent="0" eaLnBrk="0" fontAlgn="base" hangingPunct="0">
              <a:lnSpc>
                <a:spcPts val="2500"/>
              </a:lnSpc>
              <a:spcBef>
                <a:spcPct val="0"/>
              </a:spcBef>
              <a:spcAft>
                <a:spcPct val="0"/>
              </a:spcAft>
              <a:buClrTx/>
              <a:buSzTx/>
              <a:buFontTx/>
              <a:buNone/>
            </a:pPr>
            <a:r>
              <a:rPr lang="zh-CN" altLang="en-US" sz="1600" dirty="0">
                <a:latin typeface="微软雅黑" panose="020B0503020204020204" pitchFamily="34" charset="-122"/>
                <a:ea typeface="微软雅黑" panose="020B0503020204020204" pitchFamily="34" charset="-122"/>
                <a:cs typeface="宋体" panose="02010600030101010101" pitchFamily="2" charset="-122"/>
              </a:rPr>
              <a:t>在梯队管理人才队伍建设、知识和技术创新、成本改善和精益改进、流程绩效改进领域有持续研究和实践积累</a:t>
            </a:r>
            <a:endParaRPr lang="zh-CN" altLang="en-US" sz="160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51" name="Rectangle 11"/>
          <p:cNvSpPr>
            <a:spLocks noChangeArrowheads="1"/>
          </p:cNvSpPr>
          <p:nvPr/>
        </p:nvSpPr>
        <p:spPr bwMode="auto">
          <a:xfrm>
            <a:off x="1503680" y="5586730"/>
            <a:ext cx="7467600" cy="732155"/>
          </a:xfrm>
          <a:prstGeom prst="rect">
            <a:avLst/>
          </a:prstGeom>
          <a:noFill/>
          <a:ln w="9525">
            <a:noFill/>
            <a:miter lim="800000"/>
          </a:ln>
          <a:effectLst/>
        </p:spPr>
        <p:txBody>
          <a:bodyPr vert="horz" wrap="square" lIns="91440" tIns="45720" rIns="91440" bIns="45720" numCol="1" anchor="ctr" anchorCtr="0" compatLnSpc="1">
            <a:spAutoFit/>
          </a:bodyPr>
          <a:lstStyle/>
          <a:p>
            <a:pPr eaLnBrk="0" fontAlgn="base" hangingPunct="0">
              <a:lnSpc>
                <a:spcPts val="2500"/>
              </a:lnSpc>
              <a:spcBef>
                <a:spcPct val="0"/>
              </a:spcBef>
              <a:spcAft>
                <a:spcPct val="0"/>
              </a:spcAft>
            </a:pPr>
            <a:r>
              <a:rPr lang="zh-CN" altLang="en-US" sz="1600" dirty="0">
                <a:latin typeface="微软雅黑" panose="020B0503020204020204" pitchFamily="34" charset="-122"/>
                <a:ea typeface="微软雅黑" panose="020B0503020204020204" pitchFamily="34" charset="-122"/>
                <a:cs typeface="宋体" panose="02010600030101010101" pitchFamily="2" charset="-122"/>
              </a:rPr>
              <a:t>线下课程、微咨询、混合式学习项目、行动学习、人才测评、深度体验式拓展、咨询式培训等灵活的服务模式，满足企业个性化人才开发和发展需求</a:t>
            </a:r>
            <a:endParaRPr lang="zh-CN" altLang="en-US" sz="1600" dirty="0">
              <a:latin typeface="微软雅黑" panose="020B0503020204020204" pitchFamily="34" charset="-122"/>
              <a:ea typeface="微软雅黑" panose="020B0503020204020204" pitchFamily="34" charset="-122"/>
              <a:cs typeface="宋体" panose="02010600030101010101" pitchFamily="2" charset="-122"/>
            </a:endParaRPr>
          </a:p>
        </p:txBody>
      </p:sp>
      <p:cxnSp>
        <p:nvCxnSpPr>
          <p:cNvPr id="62" name="直接连接符 61"/>
          <p:cNvCxnSpPr/>
          <p:nvPr/>
        </p:nvCxnSpPr>
        <p:spPr>
          <a:xfrm>
            <a:off x="1082167" y="2162626"/>
            <a:ext cx="0" cy="3672000"/>
          </a:xfrm>
          <a:prstGeom prst="line">
            <a:avLst/>
          </a:prstGeom>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63" name="组合 18"/>
          <p:cNvGrpSpPr/>
          <p:nvPr/>
        </p:nvGrpSpPr>
        <p:grpSpPr>
          <a:xfrm>
            <a:off x="725498" y="1479620"/>
            <a:ext cx="720000" cy="720000"/>
            <a:chOff x="725500" y="623276"/>
            <a:chExt cx="887506" cy="887506"/>
          </a:xfrm>
        </p:grpSpPr>
        <p:sp>
          <p:nvSpPr>
            <p:cNvPr id="64" name="椭圆 63"/>
            <p:cNvSpPr/>
            <p:nvPr/>
          </p:nvSpPr>
          <p:spPr>
            <a:xfrm>
              <a:off x="725500" y="623276"/>
              <a:ext cx="887506" cy="887506"/>
            </a:xfrm>
            <a:prstGeom prst="ellipse">
              <a:avLst/>
            </a:prstGeom>
            <a:solidFill>
              <a:srgbClr val="EDDCB9"/>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5" name="椭圆 64"/>
            <p:cNvSpPr/>
            <p:nvPr/>
          </p:nvSpPr>
          <p:spPr>
            <a:xfrm>
              <a:off x="819630" y="717405"/>
              <a:ext cx="699247" cy="699247"/>
            </a:xfrm>
            <a:prstGeom prst="ellipse">
              <a:avLst/>
            </a:prstGeom>
            <a:solidFill>
              <a:srgbClr val="806D3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latin typeface="Tahoma" panose="020B0604030504040204" pitchFamily="34" charset="0"/>
                <a:cs typeface="Tahoma" panose="020B0604030504040204" pitchFamily="34" charset="0"/>
              </a:endParaRPr>
            </a:p>
          </p:txBody>
        </p:sp>
      </p:grpSp>
      <p:grpSp>
        <p:nvGrpSpPr>
          <p:cNvPr id="66" name="组合 18"/>
          <p:cNvGrpSpPr/>
          <p:nvPr/>
        </p:nvGrpSpPr>
        <p:grpSpPr>
          <a:xfrm>
            <a:off x="921440" y="3678519"/>
            <a:ext cx="360000" cy="360000"/>
            <a:chOff x="725500" y="623276"/>
            <a:chExt cx="887506" cy="887506"/>
          </a:xfrm>
        </p:grpSpPr>
        <p:sp>
          <p:nvSpPr>
            <p:cNvPr id="67" name="椭圆 66"/>
            <p:cNvSpPr/>
            <p:nvPr/>
          </p:nvSpPr>
          <p:spPr>
            <a:xfrm>
              <a:off x="725500" y="623276"/>
              <a:ext cx="887506" cy="887506"/>
            </a:xfrm>
            <a:prstGeom prst="ellipse">
              <a:avLst/>
            </a:prstGeom>
            <a:solidFill>
              <a:srgbClr val="EDDCB9"/>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8" name="椭圆 67"/>
            <p:cNvSpPr/>
            <p:nvPr/>
          </p:nvSpPr>
          <p:spPr>
            <a:xfrm>
              <a:off x="855411" y="753187"/>
              <a:ext cx="621254" cy="621254"/>
            </a:xfrm>
            <a:prstGeom prst="ellipse">
              <a:avLst/>
            </a:prstGeom>
            <a:solidFill>
              <a:srgbClr val="806D3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latin typeface="Tahoma" panose="020B0604030504040204" pitchFamily="34" charset="0"/>
                <a:cs typeface="Tahoma" panose="020B0604030504040204" pitchFamily="34" charset="0"/>
              </a:endParaRPr>
            </a:p>
          </p:txBody>
        </p:sp>
      </p:grpSp>
      <p:grpSp>
        <p:nvGrpSpPr>
          <p:cNvPr id="69" name="组合 18"/>
          <p:cNvGrpSpPr/>
          <p:nvPr/>
        </p:nvGrpSpPr>
        <p:grpSpPr>
          <a:xfrm>
            <a:off x="914184" y="4730798"/>
            <a:ext cx="360000" cy="360000"/>
            <a:chOff x="725500" y="623276"/>
            <a:chExt cx="887506" cy="887506"/>
          </a:xfrm>
        </p:grpSpPr>
        <p:sp>
          <p:nvSpPr>
            <p:cNvPr id="70" name="椭圆 69"/>
            <p:cNvSpPr/>
            <p:nvPr/>
          </p:nvSpPr>
          <p:spPr>
            <a:xfrm>
              <a:off x="725500" y="623276"/>
              <a:ext cx="887506" cy="887506"/>
            </a:xfrm>
            <a:prstGeom prst="ellipse">
              <a:avLst/>
            </a:prstGeom>
            <a:solidFill>
              <a:srgbClr val="EDDCB9"/>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1" name="椭圆 70"/>
            <p:cNvSpPr/>
            <p:nvPr/>
          </p:nvSpPr>
          <p:spPr>
            <a:xfrm>
              <a:off x="855411" y="753187"/>
              <a:ext cx="621254" cy="621254"/>
            </a:xfrm>
            <a:prstGeom prst="ellipse">
              <a:avLst/>
            </a:prstGeom>
            <a:solidFill>
              <a:srgbClr val="806D3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latin typeface="Tahoma" panose="020B0604030504040204" pitchFamily="34" charset="0"/>
                <a:cs typeface="Tahoma" panose="020B0604030504040204" pitchFamily="34" charset="0"/>
              </a:endParaRPr>
            </a:p>
          </p:txBody>
        </p:sp>
      </p:grpSp>
      <p:grpSp>
        <p:nvGrpSpPr>
          <p:cNvPr id="72" name="组合 18"/>
          <p:cNvGrpSpPr/>
          <p:nvPr/>
        </p:nvGrpSpPr>
        <p:grpSpPr>
          <a:xfrm>
            <a:off x="921441" y="5739543"/>
            <a:ext cx="360000" cy="360000"/>
            <a:chOff x="725500" y="623276"/>
            <a:chExt cx="887506" cy="887506"/>
          </a:xfrm>
        </p:grpSpPr>
        <p:sp>
          <p:nvSpPr>
            <p:cNvPr id="73" name="椭圆 72"/>
            <p:cNvSpPr/>
            <p:nvPr/>
          </p:nvSpPr>
          <p:spPr>
            <a:xfrm>
              <a:off x="725500" y="623276"/>
              <a:ext cx="887506" cy="887506"/>
            </a:xfrm>
            <a:prstGeom prst="ellipse">
              <a:avLst/>
            </a:prstGeom>
            <a:solidFill>
              <a:srgbClr val="EDDCB9"/>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4" name="椭圆 73"/>
            <p:cNvSpPr/>
            <p:nvPr/>
          </p:nvSpPr>
          <p:spPr>
            <a:xfrm>
              <a:off x="855411" y="753187"/>
              <a:ext cx="621254" cy="621254"/>
            </a:xfrm>
            <a:prstGeom prst="ellipse">
              <a:avLst/>
            </a:prstGeom>
            <a:solidFill>
              <a:srgbClr val="806D3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latin typeface="Tahoma" panose="020B0604030504040204" pitchFamily="34" charset="0"/>
                <a:cs typeface="Tahoma" panose="020B0604030504040204" pitchFamily="34" charset="0"/>
              </a:endParaRPr>
            </a:p>
          </p:txBody>
        </p:sp>
      </p:grpSp>
      <p:grpSp>
        <p:nvGrpSpPr>
          <p:cNvPr id="75" name="组合 18"/>
          <p:cNvGrpSpPr/>
          <p:nvPr/>
        </p:nvGrpSpPr>
        <p:grpSpPr>
          <a:xfrm>
            <a:off x="914183" y="2637546"/>
            <a:ext cx="360000" cy="360000"/>
            <a:chOff x="725500" y="623276"/>
            <a:chExt cx="887506" cy="887506"/>
          </a:xfrm>
        </p:grpSpPr>
        <p:sp>
          <p:nvSpPr>
            <p:cNvPr id="76" name="椭圆 75"/>
            <p:cNvSpPr/>
            <p:nvPr/>
          </p:nvSpPr>
          <p:spPr>
            <a:xfrm>
              <a:off x="725500" y="623276"/>
              <a:ext cx="887506" cy="887506"/>
            </a:xfrm>
            <a:prstGeom prst="ellipse">
              <a:avLst/>
            </a:prstGeom>
            <a:solidFill>
              <a:srgbClr val="EDDCB9"/>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7" name="椭圆 76"/>
            <p:cNvSpPr/>
            <p:nvPr/>
          </p:nvSpPr>
          <p:spPr>
            <a:xfrm>
              <a:off x="855411" y="753187"/>
              <a:ext cx="621254" cy="621254"/>
            </a:xfrm>
            <a:prstGeom prst="ellipse">
              <a:avLst/>
            </a:prstGeom>
            <a:solidFill>
              <a:srgbClr val="806D3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latin typeface="Tahoma" panose="020B0604030504040204" pitchFamily="34" charset="0"/>
                <a:cs typeface="Tahoma" panose="020B0604030504040204" pitchFamily="34" charset="0"/>
              </a:endParaRPr>
            </a:p>
          </p:txBody>
        </p:sp>
      </p:grpSp>
      <p:pic>
        <p:nvPicPr>
          <p:cNvPr id="1026" name="Picture 2"/>
          <p:cNvPicPr>
            <a:picLocks noChangeAspect="1" noChangeArrowheads="1"/>
          </p:cNvPicPr>
          <p:nvPr/>
        </p:nvPicPr>
        <p:blipFill>
          <a:blip r:embed="rId1" cstate="print">
            <a:clrChange>
              <a:clrFrom>
                <a:srgbClr val="F3EFE5"/>
              </a:clrFrom>
              <a:clrTo>
                <a:srgbClr val="F3EFE5">
                  <a:alpha val="0"/>
                </a:srgbClr>
              </a:clrTo>
            </a:clrChange>
          </a:blip>
          <a:srcRect r="7174"/>
          <a:stretch>
            <a:fillRect/>
          </a:stretch>
        </p:blipFill>
        <p:spPr bwMode="auto">
          <a:xfrm rot="20985713">
            <a:off x="8822350" y="3255415"/>
            <a:ext cx="3192690" cy="3308157"/>
          </a:xfrm>
          <a:prstGeom prst="rect">
            <a:avLst/>
          </a:prstGeom>
          <a:noFill/>
          <a:ln w="9525">
            <a:noFill/>
            <a:miter lim="800000"/>
            <a:headEnd/>
            <a:tailEnd/>
          </a:ln>
        </p:spPr>
      </p:pic>
      <p:sp>
        <p:nvSpPr>
          <p:cNvPr id="25" name="TextBox 24"/>
          <p:cNvSpPr txBox="1"/>
          <p:nvPr/>
        </p:nvSpPr>
        <p:spPr>
          <a:xfrm>
            <a:off x="1538515" y="1390026"/>
            <a:ext cx="7576455" cy="874407"/>
          </a:xfrm>
          <a:prstGeom prst="rect">
            <a:avLst/>
          </a:prstGeom>
          <a:noFill/>
        </p:spPr>
        <p:txBody>
          <a:bodyPr wrap="square" rtlCol="0">
            <a:spAutoFit/>
          </a:bodyPr>
          <a:lstStyle/>
          <a:p>
            <a:pPr>
              <a:lnSpc>
                <a:spcPct val="150000"/>
              </a:lnSpc>
            </a:pPr>
            <a:r>
              <a:rPr lang="zh-CN" altLang="en-US" b="1" dirty="0">
                <a:solidFill>
                  <a:srgbClr val="FF6600"/>
                </a:solidFill>
                <a:latin typeface="微软雅黑" panose="020B0503020204020204" pitchFamily="34" charset="-122"/>
                <a:ea typeface="微软雅黑" panose="020B0503020204020204" pitchFamily="34" charset="-122"/>
                <a:cs typeface="宋体" panose="02010600030101010101" pitchFamily="2" charset="-122"/>
              </a:rPr>
              <a:t>全国智力资源整合能力；</a:t>
            </a:r>
            <a:r>
              <a:rPr lang="en-US" altLang="zh-CN" b="1" dirty="0">
                <a:solidFill>
                  <a:srgbClr val="FF6600"/>
                </a:solidFill>
                <a:latin typeface="微软雅黑" panose="020B0503020204020204" pitchFamily="34" charset="-122"/>
                <a:ea typeface="微软雅黑" panose="020B0503020204020204" pitchFamily="34" charset="-122"/>
                <a:cs typeface="宋体" panose="02010600030101010101" pitchFamily="2" charset="-122"/>
              </a:rPr>
              <a:t>10</a:t>
            </a:r>
            <a:r>
              <a:rPr lang="zh-CN" altLang="en-US" b="1" dirty="0">
                <a:solidFill>
                  <a:srgbClr val="FF6600"/>
                </a:solidFill>
                <a:latin typeface="微软雅黑" panose="020B0503020204020204" pitchFamily="34" charset="-122"/>
                <a:ea typeface="微软雅黑" panose="020B0503020204020204" pitchFamily="34" charset="-122"/>
                <a:cs typeface="宋体" panose="02010600030101010101" pitchFamily="2" charset="-122"/>
              </a:rPr>
              <a:t>年以上项目实施经验的服务团队；尤擅长创新、流程、管理梯队开发和生产现场改善领域；测评和互联网学习服务的延伸</a:t>
            </a:r>
            <a:endParaRPr lang="zh-CN" altLang="en-US" b="1" dirty="0">
              <a:solidFill>
                <a:srgbClr val="FF6600"/>
              </a:solidFill>
              <a:latin typeface="微软雅黑" panose="020B0503020204020204" pitchFamily="34" charset="-122"/>
              <a:ea typeface="微软雅黑" panose="020B0503020204020204" pitchFamily="34" charset="-122"/>
              <a:cs typeface="宋体" panose="02010600030101010101" pitchFamily="2" charset="-122"/>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834743" y="2888343"/>
            <a:ext cx="5805715" cy="110799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zh-CN" altLang="en-US" sz="6600" b="1" dirty="0">
                <a:ln w="18000">
                  <a:solidFill>
                    <a:schemeClr val="accent2">
                      <a:satMod val="140000"/>
                    </a:schemeClr>
                  </a:solidFill>
                  <a:prstDash val="solid"/>
                  <a:miter lim="800000"/>
                </a:ln>
                <a:solidFill>
                  <a:srgbClr val="A99051"/>
                </a:solidFill>
                <a:effectLst>
                  <a:outerShdw blurRad="25500" dist="23000" dir="7020000" algn="tl">
                    <a:srgbClr val="000000">
                      <a:alpha val="50000"/>
                    </a:srgbClr>
                  </a:outerShdw>
                  <a:reflection blurRad="6350" stA="60000" endA="900" endPos="58000" dir="5400000" sy="-100000" algn="bl" rotWithShape="0"/>
                </a:effectLst>
                <a:latin typeface="微软雅黑" panose="020B0503020204020204" pitchFamily="34" charset="-122"/>
                <a:ea typeface="微软雅黑" panose="020B0503020204020204" pitchFamily="34" charset="-122"/>
              </a:rPr>
              <a:t>产品体系</a:t>
            </a:r>
            <a:endParaRPr lang="zh-CN" altLang="en-US" sz="6600" b="1" cap="none" spc="0" dirty="0">
              <a:ln w="18000">
                <a:solidFill>
                  <a:schemeClr val="accent2">
                    <a:satMod val="140000"/>
                  </a:schemeClr>
                </a:solidFill>
                <a:prstDash val="solid"/>
                <a:miter lim="800000"/>
              </a:ln>
              <a:solidFill>
                <a:srgbClr val="A99051"/>
              </a:solidFill>
              <a:effectLst>
                <a:outerShdw blurRad="25500" dist="23000" dir="7020000" algn="tl">
                  <a:srgbClr val="000000">
                    <a:alpha val="50000"/>
                  </a:srgbClr>
                </a:outerShdw>
                <a:reflection blurRad="6350" stA="60000" endA="900" endPos="58000" dir="5400000" sy="-100000" algn="bl" rotWithShape="0"/>
              </a:effectLst>
              <a:latin typeface="微软雅黑" panose="020B0503020204020204" pitchFamily="34" charset="-122"/>
              <a:ea typeface="微软雅黑" panose="020B0503020204020204"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矩形 52"/>
          <p:cNvSpPr/>
          <p:nvPr/>
        </p:nvSpPr>
        <p:spPr>
          <a:xfrm>
            <a:off x="528320" y="2171084"/>
            <a:ext cx="11277600" cy="4441373"/>
          </a:xfrm>
          <a:prstGeom prst="rect">
            <a:avLst/>
          </a:prstGeom>
          <a:solidFill>
            <a:sysClr val="window" lastClr="FFFFFF"/>
          </a:solidFill>
          <a:ln w="3175" cap="flat" cmpd="sng" algn="ctr">
            <a:solidFill>
              <a:sysClr val="window" lastClr="FFFFFF">
                <a:lumMod val="75000"/>
              </a:sysClr>
            </a:solidFill>
            <a:prstDash val="solid"/>
          </a:ln>
          <a:effectLst>
            <a:outerShdw blurRad="50800" dist="38100" dir="5400000" algn="t" rotWithShape="0">
              <a:prstClr val="black">
                <a:alpha val="40000"/>
              </a:prstClr>
            </a:outerShdw>
          </a:effectLst>
        </p:spPr>
        <p:txBody>
          <a:bodyPr anchor="ctr"/>
          <a:lstStyle/>
          <a:p>
            <a:pPr algn="ctr">
              <a:defRPr/>
            </a:pPr>
            <a:endParaRPr lang="zh-CN" altLang="en-US" kern="0">
              <a:solidFill>
                <a:sysClr val="window" lastClr="FFFFFF"/>
              </a:solidFill>
              <a:latin typeface="Tahoma" panose="020B0604030504040204"/>
              <a:ea typeface="微软雅黑" panose="020B0503020204020204" pitchFamily="34" charset="-122"/>
            </a:endParaRPr>
          </a:p>
        </p:txBody>
      </p:sp>
      <p:cxnSp>
        <p:nvCxnSpPr>
          <p:cNvPr id="32" name="直接连接符 31"/>
          <p:cNvCxnSpPr/>
          <p:nvPr/>
        </p:nvCxnSpPr>
        <p:spPr>
          <a:xfrm>
            <a:off x="5537189" y="2907206"/>
            <a:ext cx="0" cy="1040400"/>
          </a:xfrm>
          <a:prstGeom prst="line">
            <a:avLst/>
          </a:prstGeom>
          <a:ln w="19050">
            <a:solidFill>
              <a:srgbClr val="A99051"/>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3265697" y="2841890"/>
            <a:ext cx="0" cy="1040400"/>
          </a:xfrm>
          <a:prstGeom prst="line">
            <a:avLst/>
          </a:prstGeom>
          <a:ln w="19050">
            <a:solidFill>
              <a:srgbClr val="A99051"/>
            </a:soli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7547428" y="2899948"/>
            <a:ext cx="0" cy="1040400"/>
          </a:xfrm>
          <a:prstGeom prst="line">
            <a:avLst/>
          </a:prstGeom>
          <a:ln w="19050">
            <a:solidFill>
              <a:srgbClr val="A99051"/>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528634" y="2892692"/>
            <a:ext cx="0" cy="1040400"/>
          </a:xfrm>
          <a:prstGeom prst="line">
            <a:avLst/>
          </a:prstGeom>
          <a:ln w="19050">
            <a:solidFill>
              <a:srgbClr val="A99051"/>
            </a:solidFill>
            <a:prstDash val="dash"/>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9252831" y="4692466"/>
            <a:ext cx="0" cy="1040400"/>
          </a:xfrm>
          <a:prstGeom prst="line">
            <a:avLst/>
          </a:prstGeom>
          <a:ln w="19050">
            <a:solidFill>
              <a:srgbClr val="A99051"/>
            </a:solidFill>
            <a:prstDash val="dash"/>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7496563" y="4837609"/>
            <a:ext cx="0" cy="1040400"/>
          </a:xfrm>
          <a:prstGeom prst="line">
            <a:avLst/>
          </a:prstGeom>
          <a:ln w="19050">
            <a:solidFill>
              <a:srgbClr val="A99051"/>
            </a:solidFill>
            <a:prstDash val="dash"/>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1277264" y="3971102"/>
            <a:ext cx="8330600" cy="0"/>
          </a:xfrm>
          <a:prstGeom prst="line">
            <a:avLst/>
          </a:prstGeom>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1008155" y="3213278"/>
            <a:ext cx="1440000" cy="1440000"/>
          </a:xfrm>
          <a:prstGeom prst="ellipse">
            <a:avLst/>
          </a:prstGeom>
          <a:solidFill>
            <a:schemeClr val="bg1"/>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lnSpc>
                <a:spcPct val="120000"/>
              </a:lnSpc>
            </a:pPr>
            <a:r>
              <a:rPr lang="zh-CN" altLang="en-US" b="1" dirty="0">
                <a:solidFill>
                  <a:srgbClr val="806D3E"/>
                </a:solidFill>
                <a:latin typeface="微软雅黑" panose="020B0503020204020204" pitchFamily="34" charset="-122"/>
                <a:ea typeface="微软雅黑" panose="020B0503020204020204" pitchFamily="34" charset="-122"/>
              </a:rPr>
              <a:t>课程产品</a:t>
            </a:r>
            <a:endParaRPr lang="zh-CN" altLang="en-US" b="1" dirty="0">
              <a:solidFill>
                <a:srgbClr val="806D3E"/>
              </a:solidFill>
              <a:latin typeface="微软雅黑" panose="020B0503020204020204" pitchFamily="34" charset="-122"/>
              <a:ea typeface="微软雅黑" panose="020B0503020204020204" pitchFamily="34" charset="-122"/>
            </a:endParaRPr>
          </a:p>
        </p:txBody>
      </p:sp>
      <p:grpSp>
        <p:nvGrpSpPr>
          <p:cNvPr id="2" name="组合 78"/>
          <p:cNvGrpSpPr/>
          <p:nvPr/>
        </p:nvGrpSpPr>
        <p:grpSpPr>
          <a:xfrm>
            <a:off x="3133421" y="3804682"/>
            <a:ext cx="281354" cy="281354"/>
            <a:chOff x="3827463" y="3324836"/>
            <a:chExt cx="281354" cy="281354"/>
          </a:xfrm>
        </p:grpSpPr>
        <p:sp>
          <p:nvSpPr>
            <p:cNvPr id="7" name="椭圆 6"/>
            <p:cNvSpPr/>
            <p:nvPr/>
          </p:nvSpPr>
          <p:spPr>
            <a:xfrm>
              <a:off x="3827463" y="3324836"/>
              <a:ext cx="281354" cy="281354"/>
            </a:xfrm>
            <a:prstGeom prst="ellipse">
              <a:avLst/>
            </a:prstGeom>
            <a:solidFill>
              <a:schemeClr val="bg1"/>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lnSpc>
                  <a:spcPct val="120000"/>
                </a:lnSpc>
              </a:pPr>
              <a:endParaRPr lang="zh-CN" altLang="en-US" sz="2400">
                <a:solidFill>
                  <a:srgbClr val="806D3E"/>
                </a:solidFill>
                <a:latin typeface="微软雅黑" panose="020B0503020204020204" pitchFamily="34" charset="-122"/>
                <a:ea typeface="微软雅黑" panose="020B0503020204020204" pitchFamily="34" charset="-122"/>
              </a:endParaRPr>
            </a:p>
          </p:txBody>
        </p:sp>
        <p:sp>
          <p:nvSpPr>
            <p:cNvPr id="8" name="椭圆 7"/>
            <p:cNvSpPr/>
            <p:nvPr/>
          </p:nvSpPr>
          <p:spPr>
            <a:xfrm>
              <a:off x="3896140" y="3393513"/>
              <a:ext cx="144000" cy="144000"/>
            </a:xfrm>
            <a:prstGeom prst="ellipse">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3" name="组合 79"/>
          <p:cNvGrpSpPr/>
          <p:nvPr/>
        </p:nvGrpSpPr>
        <p:grpSpPr>
          <a:xfrm>
            <a:off x="5398731" y="3815410"/>
            <a:ext cx="281354" cy="281354"/>
            <a:chOff x="5993198" y="3324836"/>
            <a:chExt cx="281354" cy="281354"/>
          </a:xfrm>
        </p:grpSpPr>
        <p:sp>
          <p:nvSpPr>
            <p:cNvPr id="10" name="椭圆 9"/>
            <p:cNvSpPr/>
            <p:nvPr/>
          </p:nvSpPr>
          <p:spPr>
            <a:xfrm>
              <a:off x="5993198" y="3324836"/>
              <a:ext cx="281354" cy="281354"/>
            </a:xfrm>
            <a:prstGeom prst="ellipse">
              <a:avLst/>
            </a:prstGeom>
            <a:solidFill>
              <a:schemeClr val="bg1"/>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lnSpc>
                  <a:spcPct val="120000"/>
                </a:lnSpc>
              </a:pPr>
              <a:endParaRPr lang="zh-CN" altLang="en-US" sz="2400">
                <a:solidFill>
                  <a:srgbClr val="806D3E"/>
                </a:solidFill>
                <a:latin typeface="微软雅黑" panose="020B0503020204020204" pitchFamily="34" charset="-122"/>
                <a:ea typeface="微软雅黑" panose="020B0503020204020204" pitchFamily="34" charset="-122"/>
              </a:endParaRPr>
            </a:p>
          </p:txBody>
        </p:sp>
        <p:sp>
          <p:nvSpPr>
            <p:cNvPr id="11" name="椭圆 10"/>
            <p:cNvSpPr/>
            <p:nvPr/>
          </p:nvSpPr>
          <p:spPr>
            <a:xfrm>
              <a:off x="6061875" y="3393513"/>
              <a:ext cx="144000" cy="144000"/>
            </a:xfrm>
            <a:prstGeom prst="ellipse">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6" name="组合 194"/>
          <p:cNvGrpSpPr/>
          <p:nvPr/>
        </p:nvGrpSpPr>
        <p:grpSpPr>
          <a:xfrm>
            <a:off x="7420555" y="3772676"/>
            <a:ext cx="281354" cy="281354"/>
            <a:chOff x="5993198" y="3324836"/>
            <a:chExt cx="281354" cy="281354"/>
          </a:xfrm>
        </p:grpSpPr>
        <p:sp>
          <p:nvSpPr>
            <p:cNvPr id="23" name="椭圆 22"/>
            <p:cNvSpPr/>
            <p:nvPr/>
          </p:nvSpPr>
          <p:spPr>
            <a:xfrm>
              <a:off x="5993198" y="3324836"/>
              <a:ext cx="281354" cy="281354"/>
            </a:xfrm>
            <a:prstGeom prst="ellipse">
              <a:avLst/>
            </a:prstGeom>
            <a:solidFill>
              <a:schemeClr val="bg1"/>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lnSpc>
                  <a:spcPct val="120000"/>
                </a:lnSpc>
              </a:pPr>
              <a:endParaRPr lang="zh-CN" altLang="en-US" sz="2400">
                <a:solidFill>
                  <a:srgbClr val="806D3E"/>
                </a:solidFill>
                <a:latin typeface="微软雅黑" panose="020B0503020204020204" pitchFamily="34" charset="-122"/>
                <a:ea typeface="微软雅黑" panose="020B0503020204020204" pitchFamily="34" charset="-122"/>
              </a:endParaRPr>
            </a:p>
          </p:txBody>
        </p:sp>
        <p:sp>
          <p:nvSpPr>
            <p:cNvPr id="24" name="椭圆 23"/>
            <p:cNvSpPr/>
            <p:nvPr/>
          </p:nvSpPr>
          <p:spPr>
            <a:xfrm>
              <a:off x="6061875" y="3393513"/>
              <a:ext cx="144000" cy="144000"/>
            </a:xfrm>
            <a:prstGeom prst="ellipse">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31" name="圆角矩形 30"/>
          <p:cNvSpPr/>
          <p:nvPr/>
        </p:nvSpPr>
        <p:spPr>
          <a:xfrm>
            <a:off x="2641583" y="2352304"/>
            <a:ext cx="1567560" cy="1209674"/>
          </a:xfrm>
          <a:prstGeom prst="roundRect">
            <a:avLst>
              <a:gd name="adj" fmla="val 12220"/>
            </a:avLst>
          </a:prstGeom>
          <a:solidFill>
            <a:srgbClr val="B39C6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时事热点、国学、幸福生活等讲座系列</a:t>
            </a:r>
            <a:endParaRPr lang="zh-CN" altLang="en-US" sz="1600" b="1" dirty="0">
              <a:latin typeface="微软雅黑" panose="020B0503020204020204" pitchFamily="34" charset="-122"/>
              <a:ea typeface="微软雅黑" panose="020B0503020204020204" pitchFamily="34" charset="-122"/>
            </a:endParaRPr>
          </a:p>
        </p:txBody>
      </p:sp>
      <p:sp>
        <p:nvSpPr>
          <p:cNvPr id="33" name="圆角矩形 32"/>
          <p:cNvSpPr/>
          <p:nvPr/>
        </p:nvSpPr>
        <p:spPr>
          <a:xfrm>
            <a:off x="4753429" y="2345050"/>
            <a:ext cx="1512000" cy="1209674"/>
          </a:xfrm>
          <a:prstGeom prst="roundRect">
            <a:avLst>
              <a:gd name="adj" fmla="val 12220"/>
            </a:avLst>
          </a:prstGeom>
          <a:solidFill>
            <a:srgbClr val="B39C6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创新与国内外</a:t>
            </a:r>
            <a:endParaRPr lang="en-US" altLang="zh-CN" sz="1600" b="1" dirty="0">
              <a:latin typeface="微软雅黑" panose="020B0503020204020204" pitchFamily="34" charset="-122"/>
              <a:ea typeface="微软雅黑" panose="020B0503020204020204" pitchFamily="34" charset="-122"/>
            </a:endParaRPr>
          </a:p>
          <a:p>
            <a:pPr algn="ctr"/>
            <a:r>
              <a:rPr lang="zh-CN" altLang="en-US" sz="1600" b="1" dirty="0">
                <a:latin typeface="微软雅黑" panose="020B0503020204020204" pitchFamily="34" charset="-122"/>
                <a:ea typeface="微软雅黑" panose="020B0503020204020204" pitchFamily="34" charset="-122"/>
              </a:rPr>
              <a:t>版权课程系列</a:t>
            </a:r>
            <a:endParaRPr lang="zh-CN" altLang="en-US" sz="1600" b="1" dirty="0">
              <a:latin typeface="微软雅黑" panose="020B0503020204020204" pitchFamily="34" charset="-122"/>
              <a:ea typeface="微软雅黑" panose="020B0503020204020204" pitchFamily="34" charset="-122"/>
            </a:endParaRPr>
          </a:p>
        </p:txBody>
      </p:sp>
      <p:sp>
        <p:nvSpPr>
          <p:cNvPr id="35" name="圆角矩形 34"/>
          <p:cNvSpPr/>
          <p:nvPr/>
        </p:nvSpPr>
        <p:spPr>
          <a:xfrm>
            <a:off x="6763670" y="2337792"/>
            <a:ext cx="1512000" cy="1209674"/>
          </a:xfrm>
          <a:prstGeom prst="roundRect">
            <a:avLst>
              <a:gd name="adj" fmla="val 12220"/>
            </a:avLst>
          </a:prstGeom>
          <a:solidFill>
            <a:srgbClr val="B39C6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管理能力及领导力提升系列</a:t>
            </a:r>
            <a:endParaRPr lang="zh-CN" altLang="en-US" sz="1600" b="1" dirty="0">
              <a:latin typeface="微软雅黑" panose="020B0503020204020204" pitchFamily="34" charset="-122"/>
              <a:ea typeface="微软雅黑" panose="020B0503020204020204" pitchFamily="34" charset="-122"/>
            </a:endParaRPr>
          </a:p>
        </p:txBody>
      </p:sp>
      <p:grpSp>
        <p:nvGrpSpPr>
          <p:cNvPr id="9" name="组合 194"/>
          <p:cNvGrpSpPr/>
          <p:nvPr/>
        </p:nvGrpSpPr>
        <p:grpSpPr>
          <a:xfrm>
            <a:off x="9416275" y="3808962"/>
            <a:ext cx="281354" cy="281354"/>
            <a:chOff x="5993198" y="3324836"/>
            <a:chExt cx="281354" cy="281354"/>
          </a:xfrm>
        </p:grpSpPr>
        <p:sp>
          <p:nvSpPr>
            <p:cNvPr id="37" name="椭圆 36"/>
            <p:cNvSpPr/>
            <p:nvPr/>
          </p:nvSpPr>
          <p:spPr>
            <a:xfrm>
              <a:off x="5993198" y="3324836"/>
              <a:ext cx="281354" cy="281354"/>
            </a:xfrm>
            <a:prstGeom prst="ellipse">
              <a:avLst/>
            </a:prstGeom>
            <a:solidFill>
              <a:schemeClr val="bg1"/>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lnSpc>
                  <a:spcPct val="120000"/>
                </a:lnSpc>
              </a:pPr>
              <a:endParaRPr lang="zh-CN" altLang="en-US" sz="2400">
                <a:solidFill>
                  <a:srgbClr val="806D3E"/>
                </a:solidFill>
                <a:latin typeface="微软雅黑" panose="020B0503020204020204" pitchFamily="34" charset="-122"/>
                <a:ea typeface="微软雅黑" panose="020B0503020204020204" pitchFamily="34" charset="-122"/>
              </a:endParaRPr>
            </a:p>
          </p:txBody>
        </p:sp>
        <p:sp>
          <p:nvSpPr>
            <p:cNvPr id="38" name="椭圆 37"/>
            <p:cNvSpPr/>
            <p:nvPr/>
          </p:nvSpPr>
          <p:spPr>
            <a:xfrm>
              <a:off x="6061875" y="3393513"/>
              <a:ext cx="144000" cy="144000"/>
            </a:xfrm>
            <a:prstGeom prst="ellipse">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40" name="圆角矩形 39"/>
          <p:cNvSpPr/>
          <p:nvPr/>
        </p:nvSpPr>
        <p:spPr>
          <a:xfrm>
            <a:off x="8686818" y="2330536"/>
            <a:ext cx="1705417" cy="1209674"/>
          </a:xfrm>
          <a:prstGeom prst="roundRect">
            <a:avLst>
              <a:gd name="adj" fmla="val 12220"/>
            </a:avLst>
          </a:prstGeom>
          <a:solidFill>
            <a:srgbClr val="B39C6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营销、精益生产、职业素养系列</a:t>
            </a:r>
            <a:endParaRPr lang="zh-CN" altLang="en-US" sz="1600" b="1" dirty="0">
              <a:latin typeface="微软雅黑" panose="020B0503020204020204" pitchFamily="34" charset="-122"/>
              <a:ea typeface="微软雅黑" panose="020B0503020204020204" pitchFamily="34" charset="-122"/>
            </a:endParaRPr>
          </a:p>
        </p:txBody>
      </p:sp>
      <p:cxnSp>
        <p:nvCxnSpPr>
          <p:cNvPr id="42" name="直接连接符 41"/>
          <p:cNvCxnSpPr>
            <a:endCxn id="66" idx="6"/>
          </p:cNvCxnSpPr>
          <p:nvPr/>
        </p:nvCxnSpPr>
        <p:spPr>
          <a:xfrm flipH="1">
            <a:off x="2226340" y="4776153"/>
            <a:ext cx="8497655" cy="0"/>
          </a:xfrm>
          <a:prstGeom prst="line">
            <a:avLst/>
          </a:prstGeom>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3" name="椭圆 42"/>
          <p:cNvSpPr/>
          <p:nvPr/>
        </p:nvSpPr>
        <p:spPr>
          <a:xfrm flipH="1">
            <a:off x="9869132" y="4071082"/>
            <a:ext cx="1440000" cy="1440000"/>
          </a:xfrm>
          <a:prstGeom prst="ellipse">
            <a:avLst/>
          </a:prstGeom>
          <a:solidFill>
            <a:schemeClr val="bg1"/>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lnSpc>
                <a:spcPct val="120000"/>
              </a:lnSpc>
            </a:pPr>
            <a:r>
              <a:rPr lang="zh-CN" altLang="en-US" b="1" dirty="0">
                <a:solidFill>
                  <a:srgbClr val="806D3E"/>
                </a:solidFill>
                <a:latin typeface="微软雅黑" panose="020B0503020204020204" pitchFamily="34" charset="-122"/>
                <a:ea typeface="微软雅黑" panose="020B0503020204020204" pitchFamily="34" charset="-122"/>
              </a:rPr>
              <a:t>解决方案</a:t>
            </a:r>
            <a:endParaRPr lang="zh-CN" altLang="en-US" b="1" dirty="0">
              <a:solidFill>
                <a:srgbClr val="806D3E"/>
              </a:solidFill>
              <a:latin typeface="微软雅黑" panose="020B0503020204020204" pitchFamily="34" charset="-122"/>
              <a:ea typeface="微软雅黑" panose="020B0503020204020204" pitchFamily="34" charset="-122"/>
            </a:endParaRPr>
          </a:p>
        </p:txBody>
      </p:sp>
      <p:grpSp>
        <p:nvGrpSpPr>
          <p:cNvPr id="12" name="组合 78"/>
          <p:cNvGrpSpPr/>
          <p:nvPr/>
        </p:nvGrpSpPr>
        <p:grpSpPr>
          <a:xfrm flipH="1">
            <a:off x="5724172" y="4610234"/>
            <a:ext cx="281354" cy="281354"/>
            <a:chOff x="3827463" y="3324836"/>
            <a:chExt cx="281354" cy="281354"/>
          </a:xfrm>
        </p:grpSpPr>
        <p:sp>
          <p:nvSpPr>
            <p:cNvPr id="45" name="椭圆 44"/>
            <p:cNvSpPr/>
            <p:nvPr/>
          </p:nvSpPr>
          <p:spPr>
            <a:xfrm>
              <a:off x="3827463" y="3324836"/>
              <a:ext cx="281354" cy="281354"/>
            </a:xfrm>
            <a:prstGeom prst="ellipse">
              <a:avLst/>
            </a:prstGeom>
            <a:solidFill>
              <a:schemeClr val="bg1"/>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lnSpc>
                  <a:spcPct val="120000"/>
                </a:lnSpc>
              </a:pPr>
              <a:endParaRPr lang="zh-CN" altLang="en-US" sz="2400">
                <a:solidFill>
                  <a:srgbClr val="806D3E"/>
                </a:solidFill>
                <a:latin typeface="微软雅黑" panose="020B0503020204020204" pitchFamily="34" charset="-122"/>
                <a:ea typeface="微软雅黑" panose="020B0503020204020204" pitchFamily="34" charset="-122"/>
              </a:endParaRPr>
            </a:p>
          </p:txBody>
        </p:sp>
        <p:sp>
          <p:nvSpPr>
            <p:cNvPr id="46" name="椭圆 45"/>
            <p:cNvSpPr/>
            <p:nvPr/>
          </p:nvSpPr>
          <p:spPr>
            <a:xfrm>
              <a:off x="3896140" y="3393513"/>
              <a:ext cx="144000" cy="144000"/>
            </a:xfrm>
            <a:prstGeom prst="ellipse">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 name="组合 79"/>
          <p:cNvGrpSpPr/>
          <p:nvPr/>
        </p:nvGrpSpPr>
        <p:grpSpPr>
          <a:xfrm flipH="1">
            <a:off x="7350866" y="4620962"/>
            <a:ext cx="281354" cy="281354"/>
            <a:chOff x="5993198" y="3324836"/>
            <a:chExt cx="281354" cy="281354"/>
          </a:xfrm>
        </p:grpSpPr>
        <p:sp>
          <p:nvSpPr>
            <p:cNvPr id="48" name="椭圆 47"/>
            <p:cNvSpPr/>
            <p:nvPr/>
          </p:nvSpPr>
          <p:spPr>
            <a:xfrm>
              <a:off x="5993198" y="3324836"/>
              <a:ext cx="281354" cy="281354"/>
            </a:xfrm>
            <a:prstGeom prst="ellipse">
              <a:avLst/>
            </a:prstGeom>
            <a:solidFill>
              <a:schemeClr val="bg1"/>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lnSpc>
                  <a:spcPct val="120000"/>
                </a:lnSpc>
              </a:pPr>
              <a:endParaRPr lang="zh-CN" altLang="en-US" sz="2400">
                <a:solidFill>
                  <a:srgbClr val="806D3E"/>
                </a:solidFill>
                <a:latin typeface="微软雅黑" panose="020B0503020204020204" pitchFamily="34" charset="-122"/>
                <a:ea typeface="微软雅黑" panose="020B0503020204020204" pitchFamily="34" charset="-122"/>
              </a:endParaRPr>
            </a:p>
          </p:txBody>
        </p:sp>
        <p:sp>
          <p:nvSpPr>
            <p:cNvPr id="49" name="椭圆 48"/>
            <p:cNvSpPr/>
            <p:nvPr/>
          </p:nvSpPr>
          <p:spPr>
            <a:xfrm>
              <a:off x="6061875" y="3393513"/>
              <a:ext cx="144000" cy="144000"/>
            </a:xfrm>
            <a:prstGeom prst="ellipse">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4" name="组合 93"/>
          <p:cNvGrpSpPr/>
          <p:nvPr/>
        </p:nvGrpSpPr>
        <p:grpSpPr>
          <a:xfrm flipH="1">
            <a:off x="9097576" y="4621348"/>
            <a:ext cx="281354" cy="281354"/>
            <a:chOff x="5993198" y="3324836"/>
            <a:chExt cx="281354" cy="281354"/>
          </a:xfrm>
        </p:grpSpPr>
        <p:sp>
          <p:nvSpPr>
            <p:cNvPr id="62" name="椭圆 61"/>
            <p:cNvSpPr/>
            <p:nvPr/>
          </p:nvSpPr>
          <p:spPr>
            <a:xfrm>
              <a:off x="5993198" y="3324836"/>
              <a:ext cx="281354" cy="281354"/>
            </a:xfrm>
            <a:prstGeom prst="ellipse">
              <a:avLst/>
            </a:prstGeom>
            <a:solidFill>
              <a:schemeClr val="bg1"/>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lnSpc>
                  <a:spcPct val="120000"/>
                </a:lnSpc>
              </a:pPr>
              <a:endParaRPr lang="zh-CN" altLang="en-US" sz="2400">
                <a:solidFill>
                  <a:srgbClr val="806D3E"/>
                </a:solidFill>
                <a:latin typeface="微软雅黑" panose="020B0503020204020204" pitchFamily="34" charset="-122"/>
                <a:ea typeface="微软雅黑" panose="020B0503020204020204" pitchFamily="34" charset="-122"/>
              </a:endParaRPr>
            </a:p>
          </p:txBody>
        </p:sp>
        <p:sp>
          <p:nvSpPr>
            <p:cNvPr id="63" name="椭圆 62"/>
            <p:cNvSpPr/>
            <p:nvPr/>
          </p:nvSpPr>
          <p:spPr>
            <a:xfrm>
              <a:off x="6061875" y="3393513"/>
              <a:ext cx="144000" cy="144000"/>
            </a:xfrm>
            <a:prstGeom prst="ellipse">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 name="组合 194"/>
          <p:cNvGrpSpPr/>
          <p:nvPr/>
        </p:nvGrpSpPr>
        <p:grpSpPr>
          <a:xfrm flipH="1">
            <a:off x="2157663" y="4658056"/>
            <a:ext cx="281354" cy="281354"/>
            <a:chOff x="5993198" y="3324836"/>
            <a:chExt cx="281354" cy="281354"/>
          </a:xfrm>
        </p:grpSpPr>
        <p:sp>
          <p:nvSpPr>
            <p:cNvPr id="65" name="椭圆 64"/>
            <p:cNvSpPr/>
            <p:nvPr/>
          </p:nvSpPr>
          <p:spPr>
            <a:xfrm>
              <a:off x="5993198" y="3324836"/>
              <a:ext cx="281354" cy="281354"/>
            </a:xfrm>
            <a:prstGeom prst="ellipse">
              <a:avLst/>
            </a:prstGeom>
            <a:solidFill>
              <a:schemeClr val="bg1"/>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lnSpc>
                  <a:spcPct val="120000"/>
                </a:lnSpc>
              </a:pPr>
              <a:endParaRPr lang="zh-CN" altLang="en-US" sz="2400">
                <a:solidFill>
                  <a:srgbClr val="806D3E"/>
                </a:solidFill>
                <a:latin typeface="微软雅黑" panose="020B0503020204020204" pitchFamily="34" charset="-122"/>
                <a:ea typeface="微软雅黑" panose="020B0503020204020204" pitchFamily="34" charset="-122"/>
              </a:endParaRPr>
            </a:p>
          </p:txBody>
        </p:sp>
        <p:sp>
          <p:nvSpPr>
            <p:cNvPr id="66" name="椭圆 65"/>
            <p:cNvSpPr/>
            <p:nvPr/>
          </p:nvSpPr>
          <p:spPr>
            <a:xfrm>
              <a:off x="6061875" y="3393513"/>
              <a:ext cx="144000" cy="144000"/>
            </a:xfrm>
            <a:prstGeom prst="ellipse">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70" name="圆角矩形 69"/>
          <p:cNvSpPr/>
          <p:nvPr/>
        </p:nvSpPr>
        <p:spPr>
          <a:xfrm>
            <a:off x="8559676" y="5262427"/>
            <a:ext cx="1512000" cy="1209674"/>
          </a:xfrm>
          <a:prstGeom prst="roundRect">
            <a:avLst>
              <a:gd name="adj" fmla="val 12220"/>
            </a:avLst>
          </a:prstGeom>
          <a:solidFill>
            <a:srgbClr val="B39C6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“第一团队”组织生命力</a:t>
            </a:r>
            <a:endParaRPr lang="en-US" altLang="zh-CN" sz="1600" b="1" dirty="0">
              <a:latin typeface="微软雅黑" panose="020B0503020204020204" pitchFamily="34" charset="-122"/>
              <a:ea typeface="微软雅黑" panose="020B0503020204020204" pitchFamily="34" charset="-122"/>
            </a:endParaRPr>
          </a:p>
          <a:p>
            <a:pPr algn="ctr"/>
            <a:r>
              <a:rPr lang="zh-CN" altLang="en-US" sz="1600" b="1" dirty="0">
                <a:latin typeface="微软雅黑" panose="020B0503020204020204" pitchFamily="34" charset="-122"/>
                <a:ea typeface="微软雅黑" panose="020B0503020204020204" pitchFamily="34" charset="-122"/>
              </a:rPr>
              <a:t>激发</a:t>
            </a:r>
            <a:endParaRPr lang="zh-CN" altLang="en-US" sz="1600" b="1" dirty="0">
              <a:latin typeface="微软雅黑" panose="020B0503020204020204" pitchFamily="34" charset="-122"/>
              <a:ea typeface="微软雅黑" panose="020B0503020204020204" pitchFamily="34" charset="-122"/>
            </a:endParaRPr>
          </a:p>
        </p:txBody>
      </p:sp>
      <p:sp>
        <p:nvSpPr>
          <p:cNvPr id="74" name="圆角矩形 73"/>
          <p:cNvSpPr/>
          <p:nvPr/>
        </p:nvSpPr>
        <p:spPr>
          <a:xfrm>
            <a:off x="6763642" y="5276940"/>
            <a:ext cx="1548000" cy="1209674"/>
          </a:xfrm>
          <a:prstGeom prst="roundRect">
            <a:avLst>
              <a:gd name="adj" fmla="val 12220"/>
            </a:avLst>
          </a:prstGeom>
          <a:solidFill>
            <a:srgbClr val="B39C6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梯队管理</a:t>
            </a:r>
            <a:endParaRPr lang="en-US" altLang="zh-CN" sz="1600" b="1" dirty="0">
              <a:latin typeface="微软雅黑" panose="020B0503020204020204" pitchFamily="34" charset="-122"/>
              <a:ea typeface="微软雅黑" panose="020B0503020204020204" pitchFamily="34" charset="-122"/>
            </a:endParaRPr>
          </a:p>
          <a:p>
            <a:pPr algn="ctr"/>
            <a:r>
              <a:rPr lang="zh-CN" altLang="en-US" sz="1600" b="1" dirty="0">
                <a:latin typeface="微软雅黑" panose="020B0503020204020204" pitchFamily="34" charset="-122"/>
                <a:ea typeface="微软雅黑" panose="020B0503020204020204" pitchFamily="34" charset="-122"/>
              </a:rPr>
              <a:t>人才开发</a:t>
            </a:r>
            <a:endParaRPr lang="zh-CN" altLang="en-US" sz="1600" b="1" dirty="0">
              <a:latin typeface="微软雅黑" panose="020B0503020204020204" pitchFamily="34" charset="-122"/>
              <a:ea typeface="微软雅黑" panose="020B0503020204020204" pitchFamily="34" charset="-122"/>
            </a:endParaRPr>
          </a:p>
        </p:txBody>
      </p:sp>
      <p:cxnSp>
        <p:nvCxnSpPr>
          <p:cNvPr id="75" name="直接连接符 74"/>
          <p:cNvCxnSpPr/>
          <p:nvPr/>
        </p:nvCxnSpPr>
        <p:spPr>
          <a:xfrm>
            <a:off x="5834659" y="4931952"/>
            <a:ext cx="0" cy="1040400"/>
          </a:xfrm>
          <a:prstGeom prst="line">
            <a:avLst/>
          </a:prstGeom>
          <a:ln w="19050">
            <a:solidFill>
              <a:srgbClr val="A99051"/>
            </a:solidFill>
            <a:prstDash val="dash"/>
          </a:ln>
        </p:spPr>
        <p:style>
          <a:lnRef idx="1">
            <a:schemeClr val="accent1"/>
          </a:lnRef>
          <a:fillRef idx="0">
            <a:schemeClr val="accent1"/>
          </a:fillRef>
          <a:effectRef idx="0">
            <a:schemeClr val="accent1"/>
          </a:effectRef>
          <a:fontRef idx="minor">
            <a:schemeClr val="tx1"/>
          </a:fontRef>
        </p:style>
      </p:cxnSp>
      <p:sp>
        <p:nvSpPr>
          <p:cNvPr id="76" name="圆角矩形 75"/>
          <p:cNvSpPr/>
          <p:nvPr/>
        </p:nvSpPr>
        <p:spPr>
          <a:xfrm>
            <a:off x="5021865" y="5269685"/>
            <a:ext cx="1512000" cy="1209674"/>
          </a:xfrm>
          <a:prstGeom prst="roundRect">
            <a:avLst>
              <a:gd name="adj" fmla="val 12220"/>
            </a:avLst>
          </a:prstGeom>
          <a:solidFill>
            <a:srgbClr val="B39C6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制造企业效率与成本改善</a:t>
            </a:r>
            <a:endParaRPr lang="zh-CN" altLang="en-US" sz="1600" b="1" dirty="0">
              <a:latin typeface="微软雅黑" panose="020B0503020204020204" pitchFamily="34" charset="-122"/>
              <a:ea typeface="微软雅黑" panose="020B0503020204020204" pitchFamily="34" charset="-122"/>
            </a:endParaRPr>
          </a:p>
        </p:txBody>
      </p:sp>
      <p:cxnSp>
        <p:nvCxnSpPr>
          <p:cNvPr id="77" name="直接连接符 76"/>
          <p:cNvCxnSpPr/>
          <p:nvPr/>
        </p:nvCxnSpPr>
        <p:spPr>
          <a:xfrm>
            <a:off x="2285954" y="4953723"/>
            <a:ext cx="0" cy="1040400"/>
          </a:xfrm>
          <a:prstGeom prst="line">
            <a:avLst/>
          </a:prstGeom>
          <a:ln w="19050">
            <a:solidFill>
              <a:srgbClr val="A99051"/>
            </a:solidFill>
            <a:prstDash val="dash"/>
          </a:ln>
        </p:spPr>
        <p:style>
          <a:lnRef idx="1">
            <a:schemeClr val="accent1"/>
          </a:lnRef>
          <a:fillRef idx="0">
            <a:schemeClr val="accent1"/>
          </a:fillRef>
          <a:effectRef idx="0">
            <a:schemeClr val="accent1"/>
          </a:effectRef>
          <a:fontRef idx="minor">
            <a:schemeClr val="tx1"/>
          </a:fontRef>
        </p:style>
      </p:cxnSp>
      <p:sp>
        <p:nvSpPr>
          <p:cNvPr id="78" name="圆角矩形 77"/>
          <p:cNvSpPr/>
          <p:nvPr/>
        </p:nvSpPr>
        <p:spPr>
          <a:xfrm>
            <a:off x="1521098" y="5276942"/>
            <a:ext cx="1512000" cy="1209674"/>
          </a:xfrm>
          <a:prstGeom prst="roundRect">
            <a:avLst>
              <a:gd name="adj" fmla="val 12220"/>
            </a:avLst>
          </a:prstGeom>
          <a:solidFill>
            <a:srgbClr val="B39C6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精英班组长</a:t>
            </a:r>
            <a:endParaRPr lang="en-US" altLang="zh-CN" sz="1600" b="1" dirty="0">
              <a:latin typeface="微软雅黑" panose="020B0503020204020204" pitchFamily="34" charset="-122"/>
              <a:ea typeface="微软雅黑" panose="020B0503020204020204" pitchFamily="34" charset="-122"/>
            </a:endParaRPr>
          </a:p>
          <a:p>
            <a:pPr algn="ctr"/>
            <a:r>
              <a:rPr lang="zh-CN" altLang="en-US" sz="1600" b="1" dirty="0">
                <a:latin typeface="微软雅黑" panose="020B0503020204020204" pitchFamily="34" charset="-122"/>
                <a:ea typeface="微软雅黑" panose="020B0503020204020204" pitchFamily="34" charset="-122"/>
              </a:rPr>
              <a:t>集训营</a:t>
            </a:r>
            <a:endParaRPr lang="en-US" altLang="zh-CN" sz="1600" b="1" dirty="0">
              <a:latin typeface="微软雅黑" panose="020B0503020204020204" pitchFamily="34" charset="-122"/>
              <a:ea typeface="微软雅黑" panose="020B0503020204020204" pitchFamily="34" charset="-122"/>
            </a:endParaRPr>
          </a:p>
        </p:txBody>
      </p:sp>
      <p:sp>
        <p:nvSpPr>
          <p:cNvPr id="52" name="Text Box 66"/>
          <p:cNvSpPr txBox="1">
            <a:spLocks noChangeArrowheads="1"/>
          </p:cNvSpPr>
          <p:nvPr/>
        </p:nvSpPr>
        <p:spPr bwMode="auto">
          <a:xfrm>
            <a:off x="1159557" y="1068773"/>
            <a:ext cx="9579428" cy="1091565"/>
          </a:xfrm>
          <a:prstGeom prst="rect">
            <a:avLst/>
          </a:prstGeom>
          <a:noFill/>
          <a:ln w="25400" algn="ctr">
            <a:noFill/>
            <a:miter lim="800000"/>
          </a:ln>
          <a:effectLst/>
        </p:spPr>
        <p:txBody>
          <a:bodyPr wrap="square">
            <a:spAutoFit/>
          </a:bodyPr>
          <a:lstStyle/>
          <a:p>
            <a:pPr indent="449580" fontAlgn="auto">
              <a:lnSpc>
                <a:spcPts val="2600"/>
              </a:lnSpc>
            </a:pPr>
            <a:r>
              <a:rPr lang="zh-CN" altLang="en-US" dirty="0">
                <a:latin typeface="微软雅黑" panose="020B0503020204020204" pitchFamily="34" charset="-122"/>
                <a:ea typeface="微软雅黑" panose="020B0503020204020204" pitchFamily="34" charset="-122"/>
              </a:rPr>
              <a:t>包括权威专家、学者和一线军事指挥员带来的热点讲座、国内外版权课程、自主开发课程，专为机械和装备制造、</a:t>
            </a:r>
            <a:r>
              <a:rPr lang="en-US" altLang="zh-CN" dirty="0">
                <a:latin typeface="微软雅黑" panose="020B0503020204020204" pitchFamily="34" charset="-122"/>
                <a:ea typeface="微软雅黑" panose="020B0503020204020204" pitchFamily="34" charset="-122"/>
              </a:rPr>
              <a:t>IT&amp;</a:t>
            </a:r>
            <a:r>
              <a:rPr lang="zh-CN" altLang="en-US" dirty="0">
                <a:latin typeface="微软雅黑" panose="020B0503020204020204" pitchFamily="34" charset="-122"/>
                <a:ea typeface="微软雅黑" panose="020B0503020204020204" pitchFamily="34" charset="-122"/>
              </a:rPr>
              <a:t>通讯、体验拓展、面向消费者服务的行业打造定制化课程，以及满足个性化需求的解决方案：</a:t>
            </a:r>
            <a:endParaRPr lang="zh-CN" altLang="en-US" dirty="0">
              <a:latin typeface="微软雅黑" panose="020B0503020204020204" pitchFamily="34" charset="-122"/>
              <a:ea typeface="微软雅黑" panose="020B0503020204020204" pitchFamily="34" charset="-122"/>
            </a:endParaRPr>
          </a:p>
        </p:txBody>
      </p:sp>
      <p:grpSp>
        <p:nvGrpSpPr>
          <p:cNvPr id="50" name="组合 194"/>
          <p:cNvGrpSpPr/>
          <p:nvPr/>
        </p:nvGrpSpPr>
        <p:grpSpPr>
          <a:xfrm flipH="1">
            <a:off x="3799225" y="4636285"/>
            <a:ext cx="281354" cy="281354"/>
            <a:chOff x="5993198" y="3324836"/>
            <a:chExt cx="281354" cy="281354"/>
          </a:xfrm>
        </p:grpSpPr>
        <p:sp>
          <p:nvSpPr>
            <p:cNvPr id="51" name="椭圆 50"/>
            <p:cNvSpPr/>
            <p:nvPr/>
          </p:nvSpPr>
          <p:spPr>
            <a:xfrm>
              <a:off x="5993198" y="3324836"/>
              <a:ext cx="281354" cy="281354"/>
            </a:xfrm>
            <a:prstGeom prst="ellipse">
              <a:avLst/>
            </a:prstGeom>
            <a:solidFill>
              <a:schemeClr val="bg1"/>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lnSpc>
                  <a:spcPct val="120000"/>
                </a:lnSpc>
              </a:pPr>
              <a:endParaRPr lang="zh-CN" altLang="en-US" sz="2400">
                <a:solidFill>
                  <a:srgbClr val="806D3E"/>
                </a:solidFill>
                <a:latin typeface="微软雅黑" panose="020B0503020204020204" pitchFamily="34" charset="-122"/>
                <a:ea typeface="微软雅黑" panose="020B0503020204020204" pitchFamily="34" charset="-122"/>
              </a:endParaRPr>
            </a:p>
          </p:txBody>
        </p:sp>
        <p:sp>
          <p:nvSpPr>
            <p:cNvPr id="54" name="椭圆 53"/>
            <p:cNvSpPr/>
            <p:nvPr/>
          </p:nvSpPr>
          <p:spPr>
            <a:xfrm>
              <a:off x="6061875" y="3393513"/>
              <a:ext cx="144000" cy="144000"/>
            </a:xfrm>
            <a:prstGeom prst="ellipse">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cxnSp>
        <p:nvCxnSpPr>
          <p:cNvPr id="55" name="直接连接符 54"/>
          <p:cNvCxnSpPr/>
          <p:nvPr/>
        </p:nvCxnSpPr>
        <p:spPr>
          <a:xfrm>
            <a:off x="3947836" y="4931952"/>
            <a:ext cx="0" cy="1040400"/>
          </a:xfrm>
          <a:prstGeom prst="line">
            <a:avLst/>
          </a:prstGeom>
          <a:ln w="19050">
            <a:solidFill>
              <a:srgbClr val="A99051"/>
            </a:solidFill>
            <a:prstDash val="dash"/>
          </a:ln>
        </p:spPr>
        <p:style>
          <a:lnRef idx="1">
            <a:schemeClr val="accent1"/>
          </a:lnRef>
          <a:fillRef idx="0">
            <a:schemeClr val="accent1"/>
          </a:fillRef>
          <a:effectRef idx="0">
            <a:schemeClr val="accent1"/>
          </a:effectRef>
          <a:fontRef idx="minor">
            <a:schemeClr val="tx1"/>
          </a:fontRef>
        </p:style>
      </p:cxnSp>
      <p:sp>
        <p:nvSpPr>
          <p:cNvPr id="56" name="圆角矩形 55"/>
          <p:cNvSpPr/>
          <p:nvPr/>
        </p:nvSpPr>
        <p:spPr>
          <a:xfrm>
            <a:off x="3243940" y="5269685"/>
            <a:ext cx="1512000" cy="1209674"/>
          </a:xfrm>
          <a:prstGeom prst="roundRect">
            <a:avLst>
              <a:gd name="adj" fmla="val 12220"/>
            </a:avLst>
          </a:prstGeom>
          <a:solidFill>
            <a:srgbClr val="B39C6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知识管理</a:t>
            </a:r>
            <a:endParaRPr lang="en-US" altLang="zh-CN" sz="1600" b="1" dirty="0">
              <a:latin typeface="微软雅黑" panose="020B0503020204020204" pitchFamily="34" charset="-122"/>
              <a:ea typeface="微软雅黑" panose="020B0503020204020204" pitchFamily="34" charset="-122"/>
            </a:endParaRPr>
          </a:p>
          <a:p>
            <a:pPr algn="ctr"/>
            <a:r>
              <a:rPr lang="zh-CN" altLang="en-US" sz="1600" b="1" dirty="0">
                <a:latin typeface="微软雅黑" panose="020B0503020204020204" pitchFamily="34" charset="-122"/>
                <a:ea typeface="微软雅黑" panose="020B0503020204020204" pitchFamily="34" charset="-122"/>
              </a:rPr>
              <a:t>及创新工作坊</a:t>
            </a:r>
            <a:endParaRPr lang="zh-CN" altLang="en-US" sz="1600" b="1" dirty="0">
              <a:latin typeface="微软雅黑" panose="020B0503020204020204" pitchFamily="34" charset="-122"/>
              <a:ea typeface="微软雅黑" panose="020B0503020204020204" pitchFamily="34" charset="-122"/>
            </a:endParaRPr>
          </a:p>
        </p:txBody>
      </p:sp>
      <p:grpSp>
        <p:nvGrpSpPr>
          <p:cNvPr id="57" name="组合 78"/>
          <p:cNvGrpSpPr/>
          <p:nvPr/>
        </p:nvGrpSpPr>
        <p:grpSpPr>
          <a:xfrm>
            <a:off x="10217451" y="3794364"/>
            <a:ext cx="281354" cy="281354"/>
            <a:chOff x="3827463" y="3324836"/>
            <a:chExt cx="281354" cy="281354"/>
          </a:xfrm>
        </p:grpSpPr>
        <p:sp>
          <p:nvSpPr>
            <p:cNvPr id="58" name="椭圆 57"/>
            <p:cNvSpPr/>
            <p:nvPr/>
          </p:nvSpPr>
          <p:spPr>
            <a:xfrm>
              <a:off x="3827463" y="3324836"/>
              <a:ext cx="281354" cy="281354"/>
            </a:xfrm>
            <a:prstGeom prst="ellipse">
              <a:avLst/>
            </a:prstGeom>
            <a:solidFill>
              <a:schemeClr val="bg1"/>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lnSpc>
                  <a:spcPct val="120000"/>
                </a:lnSpc>
              </a:pPr>
              <a:endParaRPr lang="zh-CN" altLang="en-US" sz="2400">
                <a:solidFill>
                  <a:srgbClr val="806D3E"/>
                </a:solidFill>
                <a:latin typeface="微软雅黑" panose="020B0503020204020204" pitchFamily="34" charset="-122"/>
                <a:ea typeface="微软雅黑" panose="020B0503020204020204" pitchFamily="34" charset="-122"/>
              </a:endParaRPr>
            </a:p>
          </p:txBody>
        </p:sp>
        <p:sp>
          <p:nvSpPr>
            <p:cNvPr id="59" name="椭圆 58"/>
            <p:cNvSpPr/>
            <p:nvPr/>
          </p:nvSpPr>
          <p:spPr>
            <a:xfrm>
              <a:off x="3896140" y="3393513"/>
              <a:ext cx="144000" cy="144000"/>
            </a:xfrm>
            <a:prstGeom prst="ellipse">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60" name="组合 78"/>
          <p:cNvGrpSpPr/>
          <p:nvPr/>
        </p:nvGrpSpPr>
        <p:grpSpPr>
          <a:xfrm>
            <a:off x="1771885" y="4658056"/>
            <a:ext cx="281354" cy="281354"/>
            <a:chOff x="3827463" y="3324836"/>
            <a:chExt cx="281354" cy="281354"/>
          </a:xfrm>
        </p:grpSpPr>
        <p:sp>
          <p:nvSpPr>
            <p:cNvPr id="61" name="椭圆 60"/>
            <p:cNvSpPr/>
            <p:nvPr/>
          </p:nvSpPr>
          <p:spPr>
            <a:xfrm>
              <a:off x="3827463" y="3324836"/>
              <a:ext cx="281354" cy="281354"/>
            </a:xfrm>
            <a:prstGeom prst="ellipse">
              <a:avLst/>
            </a:prstGeom>
            <a:solidFill>
              <a:schemeClr val="bg1"/>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lnSpc>
                  <a:spcPct val="120000"/>
                </a:lnSpc>
              </a:pPr>
              <a:endParaRPr lang="zh-CN" altLang="en-US" sz="2400">
                <a:solidFill>
                  <a:srgbClr val="806D3E"/>
                </a:solidFill>
                <a:latin typeface="微软雅黑" panose="020B0503020204020204" pitchFamily="34" charset="-122"/>
                <a:ea typeface="微软雅黑" panose="020B0503020204020204" pitchFamily="34" charset="-122"/>
              </a:endParaRPr>
            </a:p>
          </p:txBody>
        </p:sp>
        <p:sp>
          <p:nvSpPr>
            <p:cNvPr id="64" name="椭圆 63"/>
            <p:cNvSpPr/>
            <p:nvPr/>
          </p:nvSpPr>
          <p:spPr>
            <a:xfrm>
              <a:off x="3896140" y="3393513"/>
              <a:ext cx="144000" cy="144000"/>
            </a:xfrm>
            <a:prstGeom prst="ellipse">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67" name="组合 78"/>
          <p:cNvGrpSpPr/>
          <p:nvPr/>
        </p:nvGrpSpPr>
        <p:grpSpPr>
          <a:xfrm>
            <a:off x="9807108" y="3794364"/>
            <a:ext cx="281354" cy="281354"/>
            <a:chOff x="3827463" y="3324836"/>
            <a:chExt cx="281354" cy="281354"/>
          </a:xfrm>
        </p:grpSpPr>
        <p:sp>
          <p:nvSpPr>
            <p:cNvPr id="68" name="椭圆 67"/>
            <p:cNvSpPr/>
            <p:nvPr/>
          </p:nvSpPr>
          <p:spPr>
            <a:xfrm>
              <a:off x="3827463" y="3324836"/>
              <a:ext cx="281354" cy="281354"/>
            </a:xfrm>
            <a:prstGeom prst="ellipse">
              <a:avLst/>
            </a:prstGeom>
            <a:solidFill>
              <a:schemeClr val="bg1"/>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lnSpc>
                  <a:spcPct val="120000"/>
                </a:lnSpc>
              </a:pPr>
              <a:endParaRPr lang="zh-CN" altLang="en-US" sz="2400">
                <a:solidFill>
                  <a:srgbClr val="806D3E"/>
                </a:solidFill>
                <a:latin typeface="微软雅黑" panose="020B0503020204020204" pitchFamily="34" charset="-122"/>
                <a:ea typeface="微软雅黑" panose="020B0503020204020204" pitchFamily="34" charset="-122"/>
              </a:endParaRPr>
            </a:p>
          </p:txBody>
        </p:sp>
        <p:sp>
          <p:nvSpPr>
            <p:cNvPr id="71" name="椭圆 70"/>
            <p:cNvSpPr/>
            <p:nvPr/>
          </p:nvSpPr>
          <p:spPr>
            <a:xfrm>
              <a:off x="3896140" y="3393513"/>
              <a:ext cx="144000" cy="144000"/>
            </a:xfrm>
            <a:prstGeom prst="ellipse">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72" name="组合 78"/>
          <p:cNvGrpSpPr/>
          <p:nvPr/>
        </p:nvGrpSpPr>
        <p:grpSpPr>
          <a:xfrm>
            <a:off x="1354875" y="4650598"/>
            <a:ext cx="281354" cy="281354"/>
            <a:chOff x="3827463" y="3324836"/>
            <a:chExt cx="281354" cy="281354"/>
          </a:xfrm>
        </p:grpSpPr>
        <p:sp>
          <p:nvSpPr>
            <p:cNvPr id="79" name="椭圆 78"/>
            <p:cNvSpPr/>
            <p:nvPr/>
          </p:nvSpPr>
          <p:spPr>
            <a:xfrm>
              <a:off x="3827463" y="3324836"/>
              <a:ext cx="281354" cy="281354"/>
            </a:xfrm>
            <a:prstGeom prst="ellipse">
              <a:avLst/>
            </a:prstGeom>
            <a:solidFill>
              <a:schemeClr val="bg1"/>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lnSpc>
                  <a:spcPct val="120000"/>
                </a:lnSpc>
              </a:pPr>
              <a:endParaRPr lang="zh-CN" altLang="en-US" sz="2400">
                <a:solidFill>
                  <a:srgbClr val="806D3E"/>
                </a:solidFill>
                <a:latin typeface="微软雅黑" panose="020B0503020204020204" pitchFamily="34" charset="-122"/>
                <a:ea typeface="微软雅黑" panose="020B0503020204020204" pitchFamily="34" charset="-122"/>
              </a:endParaRPr>
            </a:p>
          </p:txBody>
        </p:sp>
        <p:sp>
          <p:nvSpPr>
            <p:cNvPr id="80" name="椭圆 79"/>
            <p:cNvSpPr/>
            <p:nvPr/>
          </p:nvSpPr>
          <p:spPr>
            <a:xfrm>
              <a:off x="3896140" y="3393513"/>
              <a:ext cx="144000" cy="144000"/>
            </a:xfrm>
            <a:prstGeom prst="ellipse">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81" name="组合 78"/>
          <p:cNvGrpSpPr/>
          <p:nvPr/>
        </p:nvGrpSpPr>
        <p:grpSpPr>
          <a:xfrm>
            <a:off x="10670308" y="3784864"/>
            <a:ext cx="281354" cy="281354"/>
            <a:chOff x="3827463" y="3324836"/>
            <a:chExt cx="281354" cy="281354"/>
          </a:xfrm>
        </p:grpSpPr>
        <p:sp>
          <p:nvSpPr>
            <p:cNvPr id="82" name="椭圆 81"/>
            <p:cNvSpPr/>
            <p:nvPr/>
          </p:nvSpPr>
          <p:spPr>
            <a:xfrm>
              <a:off x="3827463" y="3324836"/>
              <a:ext cx="281354" cy="281354"/>
            </a:xfrm>
            <a:prstGeom prst="ellipse">
              <a:avLst/>
            </a:prstGeom>
            <a:solidFill>
              <a:schemeClr val="bg1"/>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lnSpc>
                  <a:spcPct val="120000"/>
                </a:lnSpc>
              </a:pPr>
              <a:endParaRPr lang="zh-CN" altLang="en-US" sz="2400">
                <a:solidFill>
                  <a:srgbClr val="806D3E"/>
                </a:solidFill>
                <a:latin typeface="微软雅黑" panose="020B0503020204020204" pitchFamily="34" charset="-122"/>
                <a:ea typeface="微软雅黑" panose="020B0503020204020204" pitchFamily="34" charset="-122"/>
              </a:endParaRPr>
            </a:p>
          </p:txBody>
        </p:sp>
        <p:sp>
          <p:nvSpPr>
            <p:cNvPr id="83" name="椭圆 82"/>
            <p:cNvSpPr/>
            <p:nvPr/>
          </p:nvSpPr>
          <p:spPr>
            <a:xfrm>
              <a:off x="3896140" y="3393513"/>
              <a:ext cx="144000" cy="144000"/>
            </a:xfrm>
            <a:prstGeom prst="ellipse">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84" name="组合 78"/>
          <p:cNvGrpSpPr/>
          <p:nvPr/>
        </p:nvGrpSpPr>
        <p:grpSpPr>
          <a:xfrm>
            <a:off x="968542" y="4648029"/>
            <a:ext cx="281354" cy="281354"/>
            <a:chOff x="3827463" y="3324836"/>
            <a:chExt cx="281354" cy="281354"/>
          </a:xfrm>
        </p:grpSpPr>
        <p:sp>
          <p:nvSpPr>
            <p:cNvPr id="85" name="椭圆 84"/>
            <p:cNvSpPr/>
            <p:nvPr/>
          </p:nvSpPr>
          <p:spPr>
            <a:xfrm>
              <a:off x="3827463" y="3324836"/>
              <a:ext cx="281354" cy="281354"/>
            </a:xfrm>
            <a:prstGeom prst="ellipse">
              <a:avLst/>
            </a:prstGeom>
            <a:solidFill>
              <a:schemeClr val="bg1"/>
            </a:solidFill>
            <a:ln w="57150">
              <a:solidFill>
                <a:srgbClr val="BCA77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lnSpc>
                  <a:spcPct val="120000"/>
                </a:lnSpc>
              </a:pPr>
              <a:endParaRPr lang="zh-CN" altLang="en-US" sz="2400">
                <a:solidFill>
                  <a:srgbClr val="806D3E"/>
                </a:solidFill>
                <a:latin typeface="微软雅黑" panose="020B0503020204020204" pitchFamily="34" charset="-122"/>
                <a:ea typeface="微软雅黑" panose="020B0503020204020204" pitchFamily="34" charset="-122"/>
              </a:endParaRPr>
            </a:p>
          </p:txBody>
        </p:sp>
        <p:sp>
          <p:nvSpPr>
            <p:cNvPr id="86" name="椭圆 85"/>
            <p:cNvSpPr/>
            <p:nvPr/>
          </p:nvSpPr>
          <p:spPr>
            <a:xfrm>
              <a:off x="3896140" y="3393513"/>
              <a:ext cx="144000" cy="144000"/>
            </a:xfrm>
            <a:prstGeom prst="ellipse">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885190" y="1127125"/>
          <a:ext cx="10813415" cy="4921250"/>
        </p:xfrm>
        <a:graphic>
          <a:graphicData uri="http://schemas.openxmlformats.org/drawingml/2006/table">
            <a:tbl>
              <a:tblPr firstRow="1" firstCol="1" bandRow="1">
                <a:tableStyleId>{93296810-A885-4BE3-A3E7-6D5BEEA58F35}</a:tableStyleId>
              </a:tblPr>
              <a:tblGrid>
                <a:gridCol w="1437005"/>
                <a:gridCol w="4089400"/>
                <a:gridCol w="1483995"/>
                <a:gridCol w="3803015"/>
              </a:tblGrid>
              <a:tr h="518795">
                <a:tc>
                  <a:txBody>
                    <a:bodyPr/>
                    <a:lstStyle/>
                    <a:p>
                      <a:pPr algn="ctr">
                        <a:lnSpc>
                          <a:spcPct val="115000"/>
                        </a:lnSpc>
                        <a:spcAft>
                          <a:spcPts val="0"/>
                        </a:spcAft>
                      </a:pPr>
                      <a:r>
                        <a:rPr lang="zh-CN" altLang="en-US" sz="1800" kern="100" dirty="0">
                          <a:effectLst/>
                          <a:latin typeface="微软雅黑" panose="020B0503020204020204" pitchFamily="34" charset="-122"/>
                          <a:ea typeface="微软雅黑" panose="020B0503020204020204" pitchFamily="34" charset="-122"/>
                        </a:rPr>
                        <a:t>课程结构</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solidFill>
                      <a:srgbClr val="A99051"/>
                    </a:solidFill>
                  </a:tcPr>
                </a:tc>
                <a:tc>
                  <a:txBody>
                    <a:bodyPr/>
                    <a:lstStyle/>
                    <a:p>
                      <a:pPr algn="ctr">
                        <a:lnSpc>
                          <a:spcPct val="115000"/>
                        </a:lnSpc>
                        <a:spcAft>
                          <a:spcPts val="0"/>
                        </a:spcAft>
                      </a:pPr>
                      <a:r>
                        <a:rPr lang="zh-CN" altLang="en-US" sz="1800" kern="100" dirty="0">
                          <a:effectLst/>
                          <a:latin typeface="微软雅黑" panose="020B0503020204020204" pitchFamily="34" charset="-122"/>
                          <a:ea typeface="微软雅黑" panose="020B0503020204020204" pitchFamily="34" charset="-122"/>
                        </a:rPr>
                        <a:t>主要内容</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solidFill>
                      <a:srgbClr val="A99051"/>
                    </a:solidFill>
                  </a:tcPr>
                </a:tc>
                <a:tc>
                  <a:txBody>
                    <a:bodyPr/>
                    <a:lstStyle/>
                    <a:p>
                      <a:pPr algn="ctr">
                        <a:lnSpc>
                          <a:spcPct val="115000"/>
                        </a:lnSpc>
                        <a:spcAft>
                          <a:spcPts val="0"/>
                        </a:spcAft>
                      </a:pPr>
                      <a:r>
                        <a:rPr lang="zh-CN" altLang="en-US" sz="1800" kern="100" dirty="0">
                          <a:effectLst/>
                          <a:latin typeface="微软雅黑" panose="020B0503020204020204" pitchFamily="34" charset="-122"/>
                          <a:ea typeface="微软雅黑" panose="020B0503020204020204" pitchFamily="34" charset="-122"/>
                        </a:rPr>
                        <a:t>课程结构</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solidFill>
                      <a:srgbClr val="A99051"/>
                    </a:solidFill>
                  </a:tcPr>
                </a:tc>
                <a:tc>
                  <a:txBody>
                    <a:bodyPr/>
                    <a:lstStyle/>
                    <a:p>
                      <a:pPr algn="ctr">
                        <a:lnSpc>
                          <a:spcPct val="115000"/>
                        </a:lnSpc>
                        <a:spcAft>
                          <a:spcPts val="0"/>
                        </a:spcAft>
                      </a:pPr>
                      <a:r>
                        <a:rPr lang="zh-CN" altLang="en-US" sz="1800" kern="100" dirty="0">
                          <a:effectLst/>
                          <a:latin typeface="微软雅黑" panose="020B0503020204020204" pitchFamily="34" charset="-122"/>
                          <a:ea typeface="微软雅黑" panose="020B0503020204020204" pitchFamily="34" charset="-122"/>
                        </a:rPr>
                        <a:t>主要内容</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solidFill>
                      <a:srgbClr val="A99051"/>
                    </a:solidFill>
                  </a:tcPr>
                </a:tc>
              </a:tr>
              <a:tr h="2708910">
                <a:tc>
                  <a:txBody>
                    <a:bodyPr/>
                    <a:lstStyle/>
                    <a:p>
                      <a:pPr marL="342900" indent="-342900" algn="ctr" defTabSz="914400" rtl="0" eaLnBrk="1" latinLnBrk="0" hangingPunct="1">
                        <a:lnSpc>
                          <a:spcPct val="150000"/>
                        </a:lnSpc>
                        <a:spcAft>
                          <a:spcPts val="0"/>
                        </a:spcAft>
                        <a:buFont typeface="+mj-lt"/>
                        <a:buNone/>
                      </a:pPr>
                      <a:r>
                        <a:rPr lang="zh-CN" altLang="en-US" sz="1600" b="1" kern="1200" dirty="0">
                          <a:solidFill>
                            <a:schemeClr val="lt1"/>
                          </a:solidFill>
                          <a:latin typeface="微软雅黑" panose="020B0503020204020204" pitchFamily="34" charset="-122"/>
                          <a:ea typeface="微软雅黑" panose="020B0503020204020204" pitchFamily="34" charset="-122"/>
                          <a:cs typeface="+mn-cs"/>
                        </a:rPr>
                        <a:t>热点讲座</a:t>
                      </a:r>
                      <a:endParaRPr lang="zh-CN" altLang="zh-CN" sz="1600" b="1" kern="1200" dirty="0">
                        <a:solidFill>
                          <a:schemeClr val="lt1"/>
                        </a:solidFill>
                        <a:latin typeface="微软雅黑" panose="020B0503020204020204" pitchFamily="34" charset="-122"/>
                        <a:ea typeface="微软雅黑" panose="020B0503020204020204" pitchFamily="34" charset="-122"/>
                        <a:cs typeface="+mn-cs"/>
                      </a:endParaRPr>
                    </a:p>
                  </a:txBody>
                  <a:tcPr marL="68580" marR="68580" marT="0" marB="0" anchor="ctr">
                    <a:solidFill>
                      <a:srgbClr val="A99051"/>
                    </a:solidFill>
                  </a:tcPr>
                </a:tc>
                <a:tc>
                  <a:txBody>
                    <a:bodyPr/>
                    <a:lstStyle/>
                    <a:p>
                      <a:pPr marL="429895" lvl="0" indent="-342900" algn="just" defTabSz="914400" rtl="0" eaLnBrk="1" latinLnBrk="0" hangingPunct="1">
                        <a:lnSpc>
                          <a:spcPts val="2500"/>
                        </a:lnSpc>
                        <a:spcAft>
                          <a:spcPts val="0"/>
                        </a:spcAft>
                        <a:buFont typeface="+mj-ea"/>
                        <a:buAutoNum type="circleNumDbPlain"/>
                        <a:tabLst>
                          <a:tab pos="266700" algn="l"/>
                        </a:tabLst>
                      </a:pPr>
                      <a:r>
                        <a:rPr lang="zh-CN" altLang="en-US"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形势任务教育</a:t>
                      </a:r>
                      <a:endParaRPr lang="en-US"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p>
                      <a:pPr marL="429895" lvl="0" indent="-342900" algn="just" defTabSz="914400" rtl="0" eaLnBrk="1" latinLnBrk="0" hangingPunct="1">
                        <a:lnSpc>
                          <a:spcPts val="2500"/>
                        </a:lnSpc>
                        <a:spcAft>
                          <a:spcPts val="0"/>
                        </a:spcAft>
                        <a:buFont typeface="+mj-ea"/>
                        <a:buAutoNum type="circleNumDbPlain"/>
                        <a:tabLst>
                          <a:tab pos="266700" algn="l"/>
                        </a:tabLst>
                      </a:pPr>
                      <a:r>
                        <a:rPr lang="zh-CN"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依法治国与依法治企</a:t>
                      </a:r>
                      <a:endParaRPr lang="zh-CN"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p>
                      <a:pPr marL="429895" lvl="0" indent="-342900" algn="just" defTabSz="914400" rtl="0" eaLnBrk="1" latinLnBrk="0" hangingPunct="1">
                        <a:lnSpc>
                          <a:spcPts val="2500"/>
                        </a:lnSpc>
                        <a:spcAft>
                          <a:spcPts val="0"/>
                        </a:spcAft>
                        <a:buFont typeface="+mj-ea"/>
                        <a:buAutoNum type="circleNumDbPlain"/>
                        <a:tabLst>
                          <a:tab pos="266700" algn="l"/>
                        </a:tabLst>
                      </a:pPr>
                      <a:r>
                        <a:rPr lang="zh-CN"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廉政党风建设</a:t>
                      </a:r>
                      <a:endParaRPr lang="zh-CN"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p>
                      <a:pPr marL="429895" marR="0" lvl="0" indent="-342900" algn="just" defTabSz="914400" rtl="0" eaLnBrk="1" fontAlgn="auto" latinLnBrk="0" hangingPunct="1">
                        <a:lnSpc>
                          <a:spcPts val="2500"/>
                        </a:lnSpc>
                        <a:spcBef>
                          <a:spcPts val="0"/>
                        </a:spcBef>
                        <a:spcAft>
                          <a:spcPts val="0"/>
                        </a:spcAft>
                        <a:buClrTx/>
                        <a:buSzTx/>
                        <a:buFont typeface="+mj-ea"/>
                        <a:buAutoNum type="circleNumDbPlain"/>
                        <a:tabLst>
                          <a:tab pos="266700" algn="l"/>
                        </a:tabLst>
                        <a:defRPr/>
                      </a:pPr>
                      <a:r>
                        <a:rPr lang="zh-CN"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下一代互联网</a:t>
                      </a:r>
                      <a:r>
                        <a:rPr lang="zh-CN" altLang="en-US"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a:t>
                      </a:r>
                      <a:r>
                        <a:rPr lang="zh-CN"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新技术风景</a:t>
                      </a:r>
                      <a:endParaRPr lang="en-US"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p>
                      <a:pPr marL="429895" marR="0" lvl="0" indent="-342900" algn="just" defTabSz="914400" rtl="0" eaLnBrk="1" fontAlgn="auto" latinLnBrk="0" hangingPunct="1">
                        <a:lnSpc>
                          <a:spcPts val="2500"/>
                        </a:lnSpc>
                        <a:spcBef>
                          <a:spcPts val="0"/>
                        </a:spcBef>
                        <a:spcAft>
                          <a:spcPts val="0"/>
                        </a:spcAft>
                        <a:buClrTx/>
                        <a:buSzTx/>
                        <a:buFont typeface="+mj-ea"/>
                        <a:buAutoNum type="circleNumDbPlain"/>
                        <a:tabLst>
                          <a:tab pos="266700" algn="l"/>
                        </a:tabLst>
                        <a:defRPr/>
                      </a:pPr>
                      <a:r>
                        <a:rPr lang="zh-CN" altLang="en-US"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读党史 学管理</a:t>
                      </a:r>
                      <a:endParaRPr lang="zh-CN"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p>
                      <a:pPr marL="429895" lvl="0" indent="-342900" algn="just" defTabSz="914400" rtl="0" eaLnBrk="1" latinLnBrk="0" hangingPunct="1">
                        <a:lnSpc>
                          <a:spcPts val="2500"/>
                        </a:lnSpc>
                        <a:spcAft>
                          <a:spcPts val="0"/>
                        </a:spcAft>
                        <a:buFont typeface="+mj-ea"/>
                        <a:buAutoNum type="circleNumDbPlain"/>
                        <a:tabLst>
                          <a:tab pos="266700" algn="l"/>
                        </a:tabLst>
                      </a:pPr>
                      <a:r>
                        <a:rPr lang="zh-CN" altLang="en-US"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国学</a:t>
                      </a:r>
                      <a:r>
                        <a:rPr lang="zh-CN"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与人生智慧</a:t>
                      </a:r>
                      <a:endParaRPr lang="en-US"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p>
                      <a:pPr marL="429895" lvl="0" indent="-342900" algn="just" defTabSz="914400" rtl="0" eaLnBrk="1" latinLnBrk="0" hangingPunct="1">
                        <a:lnSpc>
                          <a:spcPts val="2500"/>
                        </a:lnSpc>
                        <a:spcAft>
                          <a:spcPts val="0"/>
                        </a:spcAft>
                        <a:buFont typeface="+mj-ea"/>
                        <a:buAutoNum type="circleNumDbPlain"/>
                        <a:tabLst>
                          <a:tab pos="266700" algn="l"/>
                        </a:tabLst>
                      </a:pPr>
                      <a:r>
                        <a:rPr lang="zh-CN" altLang="en-US"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“乐工作，悦生活”系列</a:t>
                      </a:r>
                      <a:endParaRPr lang="zh-CN"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68580" marR="68580" marT="0" marB="0"/>
                </a:tc>
                <a:tc>
                  <a:txBody>
                    <a:bodyPr/>
                    <a:lstStyle/>
                    <a:p>
                      <a:pPr marL="342900" indent="-342900" algn="ctr" defTabSz="914400" rtl="0" eaLnBrk="1" latinLnBrk="0" hangingPunct="1">
                        <a:lnSpc>
                          <a:spcPct val="150000"/>
                        </a:lnSpc>
                        <a:spcAft>
                          <a:spcPts val="0"/>
                        </a:spcAft>
                        <a:buFont typeface="+mj-lt"/>
                        <a:buNone/>
                      </a:pPr>
                      <a:r>
                        <a:rPr lang="zh-CN" altLang="en-US" sz="1600" b="1" kern="1200" dirty="0">
                          <a:solidFill>
                            <a:schemeClr val="lt1"/>
                          </a:solidFill>
                          <a:latin typeface="微软雅黑" panose="020B0503020204020204" pitchFamily="34" charset="-122"/>
                          <a:ea typeface="微软雅黑" panose="020B0503020204020204" pitchFamily="34" charset="-122"/>
                          <a:cs typeface="+mn-cs"/>
                        </a:rPr>
                        <a:t>精品内训课程</a:t>
                      </a:r>
                      <a:endParaRPr lang="zh-CN" altLang="zh-CN" sz="1600" b="1" kern="1200" dirty="0">
                        <a:solidFill>
                          <a:schemeClr val="lt1"/>
                        </a:solidFill>
                        <a:latin typeface="微软雅黑" panose="020B0503020204020204" pitchFamily="34" charset="-122"/>
                        <a:ea typeface="微软雅黑" panose="020B0503020204020204" pitchFamily="34" charset="-122"/>
                        <a:cs typeface="+mn-cs"/>
                      </a:endParaRPr>
                    </a:p>
                  </a:txBody>
                  <a:tcPr marL="68580" marR="68580" marT="0" marB="0" anchor="ctr">
                    <a:solidFill>
                      <a:srgbClr val="A99051"/>
                    </a:solidFill>
                  </a:tcPr>
                </a:tc>
                <a:tc>
                  <a:txBody>
                    <a:bodyPr/>
                    <a:lstStyle/>
                    <a:p>
                      <a:pPr marL="429895" lvl="0" indent="-342900" algn="just" defTabSz="914400" rtl="0" eaLnBrk="1" latinLnBrk="0" hangingPunct="1">
                        <a:lnSpc>
                          <a:spcPts val="2500"/>
                        </a:lnSpc>
                        <a:spcAft>
                          <a:spcPts val="0"/>
                        </a:spcAft>
                        <a:buFont typeface="+mj-ea"/>
                        <a:buAutoNum type="circleNumDbPlain"/>
                        <a:tabLst>
                          <a:tab pos="266700" algn="l"/>
                        </a:tabLst>
                      </a:pPr>
                      <a:r>
                        <a:rPr lang="zh-CN" altLang="en-US"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领导力与发展系列</a:t>
                      </a:r>
                      <a:endParaRPr lang="zh-CN"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p>
                      <a:pPr marL="429895" lvl="0" indent="-342900" algn="just" defTabSz="914400" rtl="0" eaLnBrk="1" latinLnBrk="0" hangingPunct="1">
                        <a:lnSpc>
                          <a:spcPts val="2500"/>
                        </a:lnSpc>
                        <a:spcAft>
                          <a:spcPts val="0"/>
                        </a:spcAft>
                        <a:buFont typeface="+mj-ea"/>
                        <a:buAutoNum type="circleNumDbPlain"/>
                        <a:tabLst>
                          <a:tab pos="266700" algn="l"/>
                        </a:tabLst>
                      </a:pPr>
                      <a:r>
                        <a:rPr lang="zh-CN"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新任管理者管理技能</a:t>
                      </a:r>
                      <a:r>
                        <a:rPr lang="zh-CN" altLang="en-US"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系列</a:t>
                      </a:r>
                      <a:endParaRPr lang="zh-CN"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p>
                      <a:pPr marL="429895" lvl="0" indent="-342900" algn="just" defTabSz="914400" rtl="0" eaLnBrk="1" latinLnBrk="0" hangingPunct="1">
                        <a:lnSpc>
                          <a:spcPts val="2500"/>
                        </a:lnSpc>
                        <a:spcAft>
                          <a:spcPts val="0"/>
                        </a:spcAft>
                        <a:buFont typeface="+mj-ea"/>
                        <a:buAutoNum type="circleNumDbPlain"/>
                        <a:tabLst>
                          <a:tab pos="266700" algn="l"/>
                        </a:tabLst>
                      </a:pPr>
                      <a:r>
                        <a:rPr lang="zh-CN"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部门综合管理及领导力发展</a:t>
                      </a:r>
                      <a:r>
                        <a:rPr lang="zh-CN" altLang="en-US"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系列</a:t>
                      </a:r>
                      <a:endParaRPr lang="zh-CN"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p>
                      <a:pPr marL="429895" lvl="0" indent="-342900" algn="just" defTabSz="914400" rtl="0" eaLnBrk="1" latinLnBrk="0" hangingPunct="1">
                        <a:lnSpc>
                          <a:spcPts val="2500"/>
                        </a:lnSpc>
                        <a:spcAft>
                          <a:spcPts val="0"/>
                        </a:spcAft>
                        <a:buFont typeface="+mj-ea"/>
                        <a:buAutoNum type="circleNumDbPlain"/>
                        <a:tabLst>
                          <a:tab pos="266700" algn="l"/>
                        </a:tabLst>
                      </a:pPr>
                      <a:r>
                        <a:rPr lang="zh-CN"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营销技能</a:t>
                      </a:r>
                      <a:r>
                        <a:rPr lang="zh-CN" altLang="en-US"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系列</a:t>
                      </a:r>
                      <a:endParaRPr lang="en-US"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p>
                      <a:pPr marL="429895" lvl="0" indent="-342900" algn="just" defTabSz="914400" rtl="0" eaLnBrk="1" latinLnBrk="0" hangingPunct="1">
                        <a:lnSpc>
                          <a:spcPts val="2500"/>
                        </a:lnSpc>
                        <a:spcAft>
                          <a:spcPts val="0"/>
                        </a:spcAft>
                        <a:buFont typeface="+mj-ea"/>
                        <a:buAutoNum type="circleNumDbPlain"/>
                        <a:tabLst>
                          <a:tab pos="266700" algn="l"/>
                        </a:tabLst>
                      </a:pPr>
                      <a:r>
                        <a:rPr lang="zh-CN" altLang="en-US"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价值营销工作坊</a:t>
                      </a:r>
                      <a:endParaRPr lang="zh-CN"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p>
                      <a:pPr marL="429895" lvl="0" indent="-342900" algn="just" defTabSz="914400" rtl="0" eaLnBrk="1" latinLnBrk="0" hangingPunct="1">
                        <a:lnSpc>
                          <a:spcPts val="2500"/>
                        </a:lnSpc>
                        <a:spcAft>
                          <a:spcPts val="0"/>
                        </a:spcAft>
                        <a:buFont typeface="+mj-ea"/>
                        <a:buAutoNum type="circleNumDbPlain"/>
                        <a:tabLst>
                          <a:tab pos="266700" algn="l"/>
                        </a:tabLst>
                      </a:pPr>
                      <a:r>
                        <a:rPr lang="zh-CN"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精益</a:t>
                      </a:r>
                      <a:r>
                        <a:rPr lang="en-US"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&amp;</a:t>
                      </a:r>
                      <a:r>
                        <a:rPr lang="zh-CN"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生产管理</a:t>
                      </a:r>
                      <a:r>
                        <a:rPr lang="zh-CN" altLang="en-US"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系列</a:t>
                      </a:r>
                      <a:endParaRPr lang="zh-CN"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p>
                      <a:pPr marL="429895" lvl="0" indent="-342900" algn="just" defTabSz="914400" rtl="0" eaLnBrk="1" latinLnBrk="0" hangingPunct="1">
                        <a:lnSpc>
                          <a:spcPts val="2500"/>
                        </a:lnSpc>
                        <a:spcAft>
                          <a:spcPts val="0"/>
                        </a:spcAft>
                        <a:buFont typeface="+mj-ea"/>
                        <a:buAutoNum type="circleNumDbPlain"/>
                        <a:tabLst>
                          <a:tab pos="266700" algn="l"/>
                        </a:tabLst>
                      </a:pPr>
                      <a:r>
                        <a:rPr lang="zh-CN" altLang="en-US"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创新绩效工作坊</a:t>
                      </a:r>
                      <a:endParaRPr lang="zh-CN" altLang="en-US" sz="1600"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p>
                      <a:pPr marL="429895" lvl="0" indent="-342900" algn="just" defTabSz="914400" rtl="0" eaLnBrk="1" latinLnBrk="0" hangingPunct="1">
                        <a:lnSpc>
                          <a:spcPts val="2500"/>
                        </a:lnSpc>
                        <a:spcAft>
                          <a:spcPts val="0"/>
                        </a:spcAft>
                        <a:buFont typeface="+mj-ea"/>
                        <a:buAutoNum type="circleNumDbPlain"/>
                        <a:tabLst>
                          <a:tab pos="266700" algn="l"/>
                        </a:tabLst>
                      </a:pPr>
                      <a:r>
                        <a:rPr lang="zh-CN"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sym typeface="+mn-ea"/>
                        </a:rPr>
                        <a:t>体验式拓展系列</a:t>
                      </a:r>
                      <a:endParaRPr lang="zh-CN"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sym typeface="+mn-ea"/>
                      </a:endParaRPr>
                    </a:p>
                  </a:txBody>
                  <a:tcPr marL="68580" marR="68580" marT="0" marB="0"/>
                </a:tc>
              </a:tr>
              <a:tr h="1693545">
                <a:tc>
                  <a:txBody>
                    <a:bodyPr/>
                    <a:lstStyle/>
                    <a:p>
                      <a:pPr marL="342900" indent="-342900" algn="ctr" defTabSz="914400" rtl="0" eaLnBrk="1" latinLnBrk="0" hangingPunct="1">
                        <a:lnSpc>
                          <a:spcPct val="150000"/>
                        </a:lnSpc>
                        <a:spcAft>
                          <a:spcPts val="0"/>
                        </a:spcAft>
                        <a:buFont typeface="+mj-lt"/>
                        <a:buNone/>
                      </a:pPr>
                      <a:r>
                        <a:rPr lang="zh-CN" altLang="en-US" sz="1600" b="1" kern="1200" dirty="0">
                          <a:solidFill>
                            <a:schemeClr val="lt1"/>
                          </a:solidFill>
                          <a:latin typeface="微软雅黑" panose="020B0503020204020204" pitchFamily="34" charset="-122"/>
                          <a:ea typeface="微软雅黑" panose="020B0503020204020204" pitchFamily="34" charset="-122"/>
                          <a:cs typeface="+mn-cs"/>
                        </a:rPr>
                        <a:t>行业定制课程</a:t>
                      </a:r>
                      <a:endParaRPr lang="zh-CN" altLang="zh-CN" sz="1600" b="1" kern="1200" dirty="0">
                        <a:solidFill>
                          <a:schemeClr val="lt1"/>
                        </a:solidFill>
                        <a:latin typeface="微软雅黑" panose="020B0503020204020204" pitchFamily="34" charset="-122"/>
                        <a:ea typeface="微软雅黑" panose="020B0503020204020204" pitchFamily="34" charset="-122"/>
                        <a:cs typeface="+mn-cs"/>
                      </a:endParaRPr>
                    </a:p>
                  </a:txBody>
                  <a:tcPr marL="68580" marR="68580" marT="0" marB="0" anchor="ctr">
                    <a:solidFill>
                      <a:srgbClr val="A99051"/>
                    </a:solidFill>
                  </a:tcPr>
                </a:tc>
                <a:tc>
                  <a:txBody>
                    <a:bodyPr/>
                    <a:lstStyle/>
                    <a:p>
                      <a:pPr marL="429895" lvl="0" indent="-342900" algn="just" defTabSz="914400" rtl="0" eaLnBrk="1" latinLnBrk="0" hangingPunct="1">
                        <a:lnSpc>
                          <a:spcPts val="2500"/>
                        </a:lnSpc>
                        <a:spcAft>
                          <a:spcPts val="0"/>
                        </a:spcAft>
                        <a:buFont typeface="+mj-ea"/>
                        <a:buAutoNum type="circleNumDbPlain"/>
                        <a:tabLst>
                          <a:tab pos="266700" algn="l"/>
                        </a:tabLst>
                      </a:pPr>
                      <a:r>
                        <a:rPr lang="zh-CN" altLang="en-US"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机械及装备制造业</a:t>
                      </a:r>
                      <a:endParaRPr lang="en-US"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p>
                      <a:pPr marL="429895" lvl="0" indent="-342900" algn="just" defTabSz="914400" rtl="0" eaLnBrk="1" latinLnBrk="0" hangingPunct="1">
                        <a:lnSpc>
                          <a:spcPts val="2500"/>
                        </a:lnSpc>
                        <a:spcAft>
                          <a:spcPts val="0"/>
                        </a:spcAft>
                        <a:buFont typeface="+mj-ea"/>
                        <a:buAutoNum type="circleNumDbPlain"/>
                        <a:tabLst>
                          <a:tab pos="266700" algn="l"/>
                        </a:tabLst>
                      </a:pPr>
                      <a:r>
                        <a:rPr lang="en-US"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IT&amp;</a:t>
                      </a:r>
                      <a:r>
                        <a:rPr lang="zh-CN" altLang="en-US"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通讯行业</a:t>
                      </a:r>
                      <a:endParaRPr lang="en-US"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p>
                      <a:pPr marL="429895" lvl="0" indent="-342900" algn="just" defTabSz="914400" rtl="0" eaLnBrk="1" latinLnBrk="0" hangingPunct="1">
                        <a:lnSpc>
                          <a:spcPts val="2500"/>
                        </a:lnSpc>
                        <a:spcAft>
                          <a:spcPts val="0"/>
                        </a:spcAft>
                        <a:buFont typeface="+mj-ea"/>
                        <a:buAutoNum type="circleNumDbPlain"/>
                        <a:tabLst>
                          <a:tab pos="266700" algn="l"/>
                        </a:tabLst>
                      </a:pPr>
                      <a:r>
                        <a:rPr lang="zh-CN" altLang="en-US"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金融服务、电信运营商、零售等行业</a:t>
                      </a:r>
                      <a:endParaRPr lang="en-US"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p>
                      <a:pPr marL="429895" lvl="0" indent="-342900" algn="just" defTabSz="914400" rtl="0" eaLnBrk="1" latinLnBrk="0" hangingPunct="1">
                        <a:lnSpc>
                          <a:spcPts val="2500"/>
                        </a:lnSpc>
                        <a:spcAft>
                          <a:spcPts val="0"/>
                        </a:spcAft>
                        <a:buFont typeface="+mj-ea"/>
                        <a:buAutoNum type="circleNumDbPlain"/>
                        <a:tabLst>
                          <a:tab pos="266700" algn="l"/>
                        </a:tabLst>
                      </a:pPr>
                      <a:r>
                        <a:rPr lang="zh-CN" altLang="en-US"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化工行业</a:t>
                      </a:r>
                      <a:endParaRPr lang="zh-CN"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68580" marR="68580" marT="0" marB="0"/>
                </a:tc>
                <a:tc>
                  <a:txBody>
                    <a:bodyPr/>
                    <a:lstStyle/>
                    <a:p>
                      <a:pPr marL="342900" indent="-342900" algn="ctr" defTabSz="914400" rtl="0" eaLnBrk="1" latinLnBrk="0" hangingPunct="1">
                        <a:lnSpc>
                          <a:spcPct val="150000"/>
                        </a:lnSpc>
                        <a:spcAft>
                          <a:spcPts val="0"/>
                        </a:spcAft>
                        <a:buFont typeface="+mj-lt"/>
                        <a:buNone/>
                      </a:pPr>
                      <a:r>
                        <a:rPr lang="zh-CN" altLang="en-US" sz="1600" b="1" kern="1200" dirty="0">
                          <a:solidFill>
                            <a:schemeClr val="lt1"/>
                          </a:solidFill>
                          <a:latin typeface="微软雅黑" panose="020B0503020204020204" pitchFamily="34" charset="-122"/>
                          <a:ea typeface="微软雅黑" panose="020B0503020204020204" pitchFamily="34" charset="-122"/>
                          <a:cs typeface="+mn-cs"/>
                        </a:rPr>
                        <a:t>专业人才</a:t>
                      </a:r>
                      <a:endParaRPr lang="en-US" altLang="zh-CN" sz="1600" b="1" kern="1200" dirty="0">
                        <a:solidFill>
                          <a:schemeClr val="lt1"/>
                        </a:solidFill>
                        <a:latin typeface="微软雅黑" panose="020B0503020204020204" pitchFamily="34" charset="-122"/>
                        <a:ea typeface="微软雅黑" panose="020B0503020204020204" pitchFamily="34" charset="-122"/>
                        <a:cs typeface="+mn-cs"/>
                      </a:endParaRPr>
                    </a:p>
                    <a:p>
                      <a:pPr marL="342900" indent="-342900" algn="ctr" defTabSz="914400" rtl="0" eaLnBrk="1" latinLnBrk="0" hangingPunct="1">
                        <a:lnSpc>
                          <a:spcPct val="150000"/>
                        </a:lnSpc>
                        <a:spcAft>
                          <a:spcPts val="0"/>
                        </a:spcAft>
                        <a:buFont typeface="+mj-lt"/>
                        <a:buNone/>
                      </a:pPr>
                      <a:r>
                        <a:rPr lang="zh-CN" altLang="en-US" sz="1600" b="1" kern="1200" dirty="0">
                          <a:solidFill>
                            <a:schemeClr val="lt1"/>
                          </a:solidFill>
                          <a:latin typeface="微软雅黑" panose="020B0503020204020204" pitchFamily="34" charset="-122"/>
                          <a:ea typeface="微软雅黑" panose="020B0503020204020204" pitchFamily="34" charset="-122"/>
                          <a:cs typeface="+mn-cs"/>
                        </a:rPr>
                        <a:t>培养项目</a:t>
                      </a:r>
                      <a:endParaRPr lang="zh-CN" altLang="zh-CN" sz="1600" b="1" kern="1200" dirty="0">
                        <a:solidFill>
                          <a:schemeClr val="lt1"/>
                        </a:solidFill>
                        <a:latin typeface="微软雅黑" panose="020B0503020204020204" pitchFamily="34" charset="-122"/>
                        <a:ea typeface="微软雅黑" panose="020B0503020204020204" pitchFamily="34" charset="-122"/>
                        <a:cs typeface="+mn-cs"/>
                      </a:endParaRPr>
                    </a:p>
                  </a:txBody>
                  <a:tcPr marL="68580" marR="68580" marT="0" marB="0" anchor="ctr">
                    <a:solidFill>
                      <a:srgbClr val="A99051"/>
                    </a:solidFill>
                  </a:tcPr>
                </a:tc>
                <a:tc>
                  <a:txBody>
                    <a:bodyPr/>
                    <a:lstStyle/>
                    <a:p>
                      <a:pPr marL="429895" lvl="0" indent="-342900" algn="just" defTabSz="914400" rtl="0" eaLnBrk="1" latinLnBrk="0" hangingPunct="1">
                        <a:lnSpc>
                          <a:spcPts val="2500"/>
                        </a:lnSpc>
                        <a:spcAft>
                          <a:spcPts val="0"/>
                        </a:spcAft>
                        <a:buFont typeface="+mj-ea"/>
                        <a:buAutoNum type="circleNumDbPlain"/>
                        <a:tabLst>
                          <a:tab pos="266700" algn="l"/>
                        </a:tabLst>
                      </a:pPr>
                      <a:r>
                        <a:rPr lang="zh-CN" altLang="en-US"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投融资及海外并购人才培养</a:t>
                      </a:r>
                      <a:endParaRPr lang="en-US"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p>
                      <a:pPr marL="429895" lvl="0" indent="-342900" algn="just" defTabSz="914400" rtl="0" eaLnBrk="1" latinLnBrk="0" hangingPunct="1">
                        <a:lnSpc>
                          <a:spcPts val="2500"/>
                        </a:lnSpc>
                        <a:spcAft>
                          <a:spcPts val="0"/>
                        </a:spcAft>
                        <a:buFont typeface="+mj-ea"/>
                        <a:buAutoNum type="circleNumDbPlain"/>
                        <a:tabLst>
                          <a:tab pos="266700" algn="l"/>
                        </a:tabLst>
                      </a:pPr>
                      <a:r>
                        <a:rPr lang="zh-CN" altLang="en-US"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报联商内训师培养及谁项目</a:t>
                      </a:r>
                      <a:endParaRPr lang="en-US"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p>
                      <a:pPr marL="429895" marR="0" lvl="0" indent="-342900" algn="just" defTabSz="914400" rtl="0" eaLnBrk="1" fontAlgn="auto" latinLnBrk="0" hangingPunct="1">
                        <a:lnSpc>
                          <a:spcPts val="2500"/>
                        </a:lnSpc>
                        <a:spcBef>
                          <a:spcPts val="0"/>
                        </a:spcBef>
                        <a:spcAft>
                          <a:spcPts val="0"/>
                        </a:spcAft>
                        <a:buClrTx/>
                        <a:buSzTx/>
                        <a:buFont typeface="+mj-ea"/>
                        <a:buAutoNum type="circleNumDbPlain"/>
                        <a:tabLst>
                          <a:tab pos="266700" algn="l"/>
                        </a:tabLst>
                        <a:defRPr/>
                      </a:pPr>
                      <a:r>
                        <a:rPr lang="zh-CN"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赋能型内训师队伍建设及认证</a:t>
                      </a:r>
                      <a:r>
                        <a:rPr lang="zh-CN" altLang="en-US"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项目</a:t>
                      </a:r>
                      <a:endParaRPr lang="en-US"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p>
                      <a:pPr marL="429895" lvl="0" indent="-342900" algn="just" defTabSz="914400" rtl="0" eaLnBrk="1" latinLnBrk="0" hangingPunct="1">
                        <a:lnSpc>
                          <a:spcPts val="2500"/>
                        </a:lnSpc>
                        <a:spcAft>
                          <a:spcPts val="0"/>
                        </a:spcAft>
                        <a:buFont typeface="+mj-ea"/>
                        <a:buAutoNum type="circleNumDbPlain"/>
                        <a:tabLst>
                          <a:tab pos="266700" algn="l"/>
                        </a:tabLst>
                      </a:pPr>
                      <a:r>
                        <a:rPr lang="zh-CN" altLang="en-US"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项目经理培养项目</a:t>
                      </a:r>
                      <a:endParaRPr lang="en-US"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p>
                      <a:pPr marL="429895" lvl="0" indent="-342900" algn="just" defTabSz="914400" rtl="0" eaLnBrk="1" latinLnBrk="0" hangingPunct="1">
                        <a:lnSpc>
                          <a:spcPts val="2500"/>
                        </a:lnSpc>
                        <a:spcAft>
                          <a:spcPts val="0"/>
                        </a:spcAft>
                        <a:buFont typeface="+mj-ea"/>
                        <a:buAutoNum type="circleNumDbPlain"/>
                        <a:tabLst>
                          <a:tab pos="266700" algn="l"/>
                        </a:tabLst>
                      </a:pPr>
                      <a:r>
                        <a:rPr lang="zh-CN" altLang="en-US" sz="1600" kern="100" dirty="0">
                          <a:solidFill>
                            <a:schemeClr val="tx1"/>
                          </a:solidFill>
                          <a:latin typeface="微软雅黑" panose="020B0503020204020204" pitchFamily="34" charset="-122"/>
                          <a:ea typeface="微软雅黑" panose="020B0503020204020204" pitchFamily="34" charset="-122"/>
                          <a:cs typeface="Times New Roman" panose="02020603050405020304"/>
                        </a:rPr>
                        <a:t>精英班组长集训营</a:t>
                      </a:r>
                      <a:endParaRPr lang="en-US" altLang="zh-CN" sz="1600" kern="100" dirty="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68580" marR="68580" marT="0" marB="0">
                    <a:solidFill>
                      <a:srgbClr val="EBF1E9"/>
                    </a:solidFill>
                  </a:tcPr>
                </a:tc>
              </a:tr>
            </a:tbl>
          </a:graphicData>
        </a:graphic>
      </p:graphicFrame>
      <p:sp>
        <p:nvSpPr>
          <p:cNvPr id="3" name="文本框 2"/>
          <p:cNvSpPr txBox="1"/>
          <p:nvPr/>
        </p:nvSpPr>
        <p:spPr>
          <a:xfrm>
            <a:off x="965204" y="557147"/>
            <a:ext cx="2031325" cy="461665"/>
          </a:xfrm>
          <a:prstGeom prst="rect">
            <a:avLst/>
          </a:prstGeom>
          <a:noFill/>
        </p:spPr>
        <p:txBody>
          <a:bodyPr wrap="none" rtlCol="0">
            <a:spAutoFit/>
          </a:bodyPr>
          <a:lstStyle/>
          <a:p>
            <a:r>
              <a:rPr lang="zh-CN" altLang="en-US" sz="2400" b="1" dirty="0">
                <a:solidFill>
                  <a:srgbClr val="806D3E"/>
                </a:solidFill>
                <a:latin typeface="微软雅黑" panose="020B0503020204020204" pitchFamily="34" charset="-122"/>
                <a:ea typeface="微软雅黑" panose="020B0503020204020204" pitchFamily="34" charset="-122"/>
              </a:rPr>
              <a:t>课程产品系列</a:t>
            </a:r>
            <a:endParaRPr lang="zh-CN" altLang="en-US" sz="2400" b="1" dirty="0">
              <a:solidFill>
                <a:srgbClr val="806D3E"/>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6*min(max(#ppt_w*#ppt_h,.3),1)-7.4)/-.7*#ppt_w"/>
                                          </p:val>
                                        </p:tav>
                                        <p:tav tm="100000">
                                          <p:val>
                                            <p:strVal val="#ppt_w"/>
                                          </p:val>
                                        </p:tav>
                                      </p:tavLst>
                                    </p:anim>
                                    <p:anim calcmode="lin" valueType="num">
                                      <p:cBhvr>
                                        <p:cTn id="8" dur="500" fill="hold"/>
                                        <p:tgtEl>
                                          <p:spTgt spid="2"/>
                                        </p:tgtEl>
                                        <p:attrNameLst>
                                          <p:attrName>ppt_h</p:attrName>
                                        </p:attrNameLst>
                                      </p:cBhvr>
                                      <p:tavLst>
                                        <p:tav tm="0">
                                          <p:val>
                                            <p:strVal val="(6*min(max(#ppt_w*#ppt_h,.3),1)-7.4)/-.7*#ppt_h"/>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2"/>
          <p:cNvSpPr txBox="1"/>
          <p:nvPr/>
        </p:nvSpPr>
        <p:spPr>
          <a:xfrm>
            <a:off x="965204" y="557147"/>
            <a:ext cx="4185761" cy="461665"/>
          </a:xfrm>
          <a:prstGeom prst="rect">
            <a:avLst/>
          </a:prstGeom>
          <a:noFill/>
        </p:spPr>
        <p:txBody>
          <a:bodyPr wrap="none" rtlCol="0">
            <a:spAutoFit/>
          </a:bodyPr>
          <a:lstStyle/>
          <a:p>
            <a:r>
              <a:rPr lang="zh-CN" altLang="en-US" sz="2400" b="1" dirty="0">
                <a:solidFill>
                  <a:srgbClr val="806D3E"/>
                </a:solidFill>
                <a:latin typeface="微软雅黑" panose="020B0503020204020204" pitchFamily="34" charset="-122"/>
                <a:ea typeface="微软雅黑" panose="020B0503020204020204" pitchFamily="34" charset="-122"/>
              </a:rPr>
              <a:t>“第一团队”组织生命力激发</a:t>
            </a:r>
            <a:endParaRPr lang="zh-CN" altLang="en-US" sz="2400" b="1" dirty="0">
              <a:solidFill>
                <a:srgbClr val="806D3E"/>
              </a:solidFill>
              <a:latin typeface="微软雅黑" panose="020B0503020204020204" pitchFamily="34" charset="-122"/>
              <a:ea typeface="微软雅黑" panose="020B0503020204020204" pitchFamily="34" charset="-122"/>
            </a:endParaRPr>
          </a:p>
        </p:txBody>
      </p:sp>
      <p:sp>
        <p:nvSpPr>
          <p:cNvPr id="101" name="矩形 100"/>
          <p:cNvSpPr/>
          <p:nvPr/>
        </p:nvSpPr>
        <p:spPr>
          <a:xfrm>
            <a:off x="1193800" y="1178680"/>
            <a:ext cx="9804400" cy="1139351"/>
          </a:xfrm>
          <a:prstGeom prst="rect">
            <a:avLst/>
          </a:prstGeom>
        </p:spPr>
        <p:txBody>
          <a:bodyPr wrap="square">
            <a:spAutoFit/>
          </a:bodyPr>
          <a:lstStyle/>
          <a:p>
            <a:pPr indent="449580">
              <a:lnSpc>
                <a:spcPct val="130000"/>
              </a:lnSpc>
              <a:spcBef>
                <a:spcPts val="600"/>
              </a:spcBef>
            </a:pPr>
            <a:r>
              <a:rPr lang="zh-CN" altLang="en-US" b="1" dirty="0">
                <a:latin typeface="微软雅黑 Light" panose="020B0502040204020203" pitchFamily="34" charset="-122"/>
                <a:ea typeface="微软雅黑 Light" panose="020B0502040204020203" pitchFamily="34" charset="-122"/>
                <a:sym typeface="Calibri" panose="020F0502020204030204" pitchFamily="34" charset="0"/>
              </a:rPr>
              <a:t>在宁夏等地的沙漠和山地等特殊地域设置带有军事背景和特点的训练科目，</a:t>
            </a:r>
            <a:r>
              <a:rPr lang="zh-CN" altLang="zh-CN" b="1" dirty="0">
                <a:latin typeface="微软雅黑 Light" panose="020B0502040204020203" pitchFamily="34" charset="-122"/>
                <a:ea typeface="微软雅黑 Light" panose="020B0502040204020203" pitchFamily="34" charset="-122"/>
                <a:sym typeface="Calibri" panose="020F0502020204030204" pitchFamily="34" charset="0"/>
              </a:rPr>
              <a:t>通过</a:t>
            </a:r>
            <a:r>
              <a:rPr lang="zh-CN" altLang="en-US" b="1" dirty="0">
                <a:latin typeface="微软雅黑 Light" panose="020B0502040204020203" pitchFamily="34" charset="-122"/>
                <a:ea typeface="微软雅黑 Light" panose="020B0502040204020203" pitchFamily="34" charset="-122"/>
                <a:sym typeface="Calibri" panose="020F0502020204030204" pitchFamily="34" charset="0"/>
              </a:rPr>
              <a:t>近似实战的极端环境体验，提高</a:t>
            </a:r>
            <a:r>
              <a:rPr lang="zh-CN" altLang="zh-CN" b="1" dirty="0">
                <a:latin typeface="微软雅黑 Light" panose="020B0502040204020203" pitchFamily="34" charset="-122"/>
                <a:ea typeface="微软雅黑 Light" panose="020B0502040204020203" pitchFamily="34" charset="-122"/>
                <a:sym typeface="Calibri" panose="020F0502020204030204" pitchFamily="34" charset="0"/>
              </a:rPr>
              <a:t>受训者在</a:t>
            </a:r>
            <a:r>
              <a:rPr lang="zh-CN" altLang="en-US" b="1" dirty="0">
                <a:latin typeface="微软雅黑 Light" panose="020B0502040204020203" pitchFamily="34" charset="-122"/>
                <a:ea typeface="微软雅黑 Light" panose="020B0502040204020203" pitchFamily="34" charset="-122"/>
                <a:sym typeface="Calibri" panose="020F0502020204030204" pitchFamily="34" charset="0"/>
              </a:rPr>
              <a:t>各种复杂情况</a:t>
            </a:r>
            <a:r>
              <a:rPr lang="zh-CN" altLang="zh-CN" b="1" dirty="0">
                <a:latin typeface="微软雅黑 Light" panose="020B0502040204020203" pitchFamily="34" charset="-122"/>
                <a:ea typeface="微软雅黑 Light" panose="020B0502040204020203" pitchFamily="34" charset="-122"/>
                <a:sym typeface="Calibri" panose="020F0502020204030204" pitchFamily="34" charset="0"/>
              </a:rPr>
              <a:t>下洞察、分析、判断、决策</a:t>
            </a:r>
            <a:r>
              <a:rPr lang="zh-CN" altLang="en-US" b="1" dirty="0">
                <a:latin typeface="微软雅黑 Light" panose="020B0502040204020203" pitchFamily="34" charset="-122"/>
                <a:ea typeface="微软雅黑 Light" panose="020B0502040204020203" pitchFamily="34" charset="-122"/>
                <a:sym typeface="Calibri" panose="020F0502020204030204" pitchFamily="34" charset="0"/>
              </a:rPr>
              <a:t>、应变的</a:t>
            </a:r>
            <a:r>
              <a:rPr lang="zh-CN" altLang="zh-CN" b="1" dirty="0">
                <a:latin typeface="微软雅黑 Light" panose="020B0502040204020203" pitchFamily="34" charset="-122"/>
                <a:ea typeface="微软雅黑 Light" panose="020B0502040204020203" pitchFamily="34" charset="-122"/>
                <a:sym typeface="Calibri" panose="020F0502020204030204" pitchFamily="34" charset="0"/>
              </a:rPr>
              <a:t>能力</a:t>
            </a:r>
            <a:r>
              <a:rPr lang="zh-CN" altLang="en-US" b="1" dirty="0">
                <a:latin typeface="微软雅黑 Light" panose="020B0502040204020203" pitchFamily="34" charset="-122"/>
                <a:ea typeface="微软雅黑 Light" panose="020B0502040204020203" pitchFamily="34" charset="-122"/>
                <a:sym typeface="Calibri" panose="020F0502020204030204" pitchFamily="34" charset="0"/>
              </a:rPr>
              <a:t>，重点锻炼团队间的信任，驱动团队的掌控冲突、做出承诺、担当责任、关注结果等领导行为。</a:t>
            </a:r>
            <a:endParaRPr lang="zh-CN" altLang="en-US" b="1" dirty="0">
              <a:latin typeface="微软雅黑 Light" panose="020B0502040204020203" pitchFamily="34" charset="-122"/>
              <a:ea typeface="微软雅黑 Light" panose="020B0502040204020203" pitchFamily="34" charset="-122"/>
              <a:sym typeface="Calibri" panose="020F0502020204030204" pitchFamily="34" charset="0"/>
            </a:endParaRPr>
          </a:p>
        </p:txBody>
      </p:sp>
      <p:grpSp>
        <p:nvGrpSpPr>
          <p:cNvPr id="2" name="组合 1"/>
          <p:cNvGrpSpPr/>
          <p:nvPr/>
        </p:nvGrpSpPr>
        <p:grpSpPr>
          <a:xfrm>
            <a:off x="1107444" y="3289260"/>
            <a:ext cx="10408955" cy="2757598"/>
            <a:chOff x="0" y="2893581"/>
            <a:chExt cx="9804435" cy="2757598"/>
          </a:xfrm>
        </p:grpSpPr>
        <p:grpSp>
          <p:nvGrpSpPr>
            <p:cNvPr id="17" name="Group 1"/>
            <p:cNvGrpSpPr/>
            <p:nvPr/>
          </p:nvGrpSpPr>
          <p:grpSpPr bwMode="auto">
            <a:xfrm>
              <a:off x="0" y="3705800"/>
              <a:ext cx="9347200" cy="1217613"/>
              <a:chOff x="0" y="0"/>
              <a:chExt cx="12192000" cy="1546463"/>
            </a:xfrm>
          </p:grpSpPr>
          <p:sp>
            <p:nvSpPr>
              <p:cNvPr id="18" name="Shape 1240"/>
              <p:cNvSpPr>
                <a:spLocks noChangeArrowheads="1"/>
              </p:cNvSpPr>
              <p:nvPr/>
            </p:nvSpPr>
            <p:spPr bwMode="auto">
              <a:xfrm>
                <a:off x="0" y="0"/>
                <a:ext cx="12192000" cy="1546463"/>
              </a:xfrm>
              <a:prstGeom prst="rect">
                <a:avLst/>
              </a:prstGeom>
              <a:solidFill>
                <a:srgbClr val="3F3F3F">
                  <a:alpha val="23137"/>
                </a:srgbClr>
              </a:solidFill>
              <a:ln w="12700">
                <a:noFill/>
                <a:miter lim="800000"/>
              </a:ln>
            </p:spPr>
            <p:txBody>
              <a:bodyPr anchor="ctr"/>
              <a:lstStyle/>
              <a:p>
                <a:pPr algn="ctr">
                  <a:buFont typeface="Arial" panose="020B0604020202020204" pitchFamily="34" charset="0"/>
                  <a:buNone/>
                </a:pPr>
                <a:endParaRPr lang="zh-CN" altLang="zh-CN" b="1">
                  <a:latin typeface="Heiti SC Medium" pitchFamily="2" charset="-128"/>
                  <a:ea typeface="Heiti SC Medium" pitchFamily="2" charset="-128"/>
                  <a:sym typeface="微软雅黑" panose="020B0503020204020204" pitchFamily="34" charset="-122"/>
                </a:endParaRPr>
              </a:p>
            </p:txBody>
          </p:sp>
          <p:sp>
            <p:nvSpPr>
              <p:cNvPr id="19" name="Shape 1241"/>
              <p:cNvSpPr>
                <a:spLocks noChangeArrowheads="1"/>
              </p:cNvSpPr>
              <p:nvPr/>
            </p:nvSpPr>
            <p:spPr bwMode="auto">
              <a:xfrm>
                <a:off x="370020" y="714849"/>
                <a:ext cx="596165" cy="115493"/>
              </a:xfrm>
              <a:prstGeom prst="rect">
                <a:avLst/>
              </a:prstGeom>
              <a:solidFill>
                <a:schemeClr val="accent4">
                  <a:lumMod val="40000"/>
                  <a:lumOff val="60000"/>
                  <a:alpha val="23137"/>
                </a:schemeClr>
              </a:solidFill>
              <a:ln w="12700">
                <a:noFill/>
                <a:miter lim="800000"/>
              </a:ln>
              <a:scene3d>
                <a:camera prst="orthographicFront"/>
                <a:lightRig rig="threePt" dir="t"/>
              </a:scene3d>
              <a:sp3d>
                <a:bevelT/>
              </a:sp3d>
            </p:spPr>
            <p:txBody>
              <a:bodyPr anchor="ctr"/>
              <a:lstStyle/>
              <a:p>
                <a:pPr algn="ctr">
                  <a:buFont typeface="Arial" panose="020B0604020202020204" pitchFamily="34" charset="0"/>
                  <a:buNone/>
                </a:pPr>
                <a:endParaRPr lang="zh-CN" altLang="zh-CN" b="1">
                  <a:latin typeface="Heiti SC Medium" pitchFamily="2" charset="-128"/>
                  <a:ea typeface="Heiti SC Medium" pitchFamily="2" charset="-128"/>
                  <a:sym typeface="微软雅黑" panose="020B0503020204020204" pitchFamily="34" charset="-122"/>
                </a:endParaRPr>
              </a:p>
            </p:txBody>
          </p:sp>
          <p:sp>
            <p:nvSpPr>
              <p:cNvPr id="20" name="Shape 1242"/>
              <p:cNvSpPr>
                <a:spLocks noChangeArrowheads="1"/>
              </p:cNvSpPr>
              <p:nvPr/>
            </p:nvSpPr>
            <p:spPr bwMode="auto">
              <a:xfrm>
                <a:off x="1562350" y="714849"/>
                <a:ext cx="596166" cy="115493"/>
              </a:xfrm>
              <a:prstGeom prst="rect">
                <a:avLst/>
              </a:prstGeom>
              <a:solidFill>
                <a:schemeClr val="accent4">
                  <a:lumMod val="40000"/>
                  <a:lumOff val="60000"/>
                  <a:alpha val="23137"/>
                </a:schemeClr>
              </a:solidFill>
              <a:ln w="12700">
                <a:noFill/>
                <a:miter lim="800000"/>
              </a:ln>
              <a:scene3d>
                <a:camera prst="orthographicFront"/>
                <a:lightRig rig="threePt" dir="t"/>
              </a:scene3d>
              <a:sp3d>
                <a:bevelT/>
              </a:sp3d>
            </p:spPr>
            <p:txBody>
              <a:bodyPr anchor="ctr"/>
              <a:lstStyle/>
              <a:p>
                <a:pPr algn="ctr">
                  <a:buFont typeface="Arial" panose="020B0604020202020204" pitchFamily="34" charset="0"/>
                  <a:buNone/>
                </a:pPr>
                <a:endParaRPr lang="zh-CN" altLang="zh-CN" b="1">
                  <a:latin typeface="Heiti SC Medium" pitchFamily="2" charset="-128"/>
                  <a:ea typeface="Heiti SC Medium" pitchFamily="2" charset="-128"/>
                  <a:sym typeface="微软雅黑" panose="020B0503020204020204" pitchFamily="34" charset="-122"/>
                </a:endParaRPr>
              </a:p>
            </p:txBody>
          </p:sp>
          <p:sp>
            <p:nvSpPr>
              <p:cNvPr id="21" name="Shape 1243"/>
              <p:cNvSpPr>
                <a:spLocks noChangeArrowheads="1"/>
              </p:cNvSpPr>
              <p:nvPr/>
            </p:nvSpPr>
            <p:spPr bwMode="auto">
              <a:xfrm>
                <a:off x="2754680" y="714849"/>
                <a:ext cx="596165" cy="115493"/>
              </a:xfrm>
              <a:prstGeom prst="rect">
                <a:avLst/>
              </a:prstGeom>
              <a:solidFill>
                <a:srgbClr val="3F3F3F">
                  <a:alpha val="23137"/>
                </a:srgbClr>
              </a:solidFill>
              <a:ln w="12700">
                <a:noFill/>
                <a:miter lim="800000"/>
              </a:ln>
              <a:scene3d>
                <a:camera prst="orthographicFront"/>
                <a:lightRig rig="threePt" dir="t"/>
              </a:scene3d>
              <a:sp3d>
                <a:bevelT/>
              </a:sp3d>
            </p:spPr>
            <p:txBody>
              <a:bodyPr anchor="ctr"/>
              <a:lstStyle/>
              <a:p>
                <a:pPr algn="ctr">
                  <a:buFont typeface="Arial" panose="020B0604020202020204" pitchFamily="34" charset="0"/>
                  <a:buNone/>
                </a:pPr>
                <a:endParaRPr lang="zh-CN" altLang="zh-CN" b="1">
                  <a:latin typeface="Heiti SC Medium" pitchFamily="2" charset="-128"/>
                  <a:ea typeface="Heiti SC Medium" pitchFamily="2" charset="-128"/>
                  <a:sym typeface="微软雅黑" panose="020B0503020204020204" pitchFamily="34" charset="-122"/>
                </a:endParaRPr>
              </a:p>
            </p:txBody>
          </p:sp>
          <p:sp>
            <p:nvSpPr>
              <p:cNvPr id="22" name="Shape 1244"/>
              <p:cNvSpPr>
                <a:spLocks noChangeArrowheads="1"/>
              </p:cNvSpPr>
              <p:nvPr/>
            </p:nvSpPr>
            <p:spPr bwMode="auto">
              <a:xfrm>
                <a:off x="3947010" y="714849"/>
                <a:ext cx="596165" cy="115493"/>
              </a:xfrm>
              <a:prstGeom prst="rect">
                <a:avLst/>
              </a:prstGeom>
              <a:solidFill>
                <a:srgbClr val="3F3F3F">
                  <a:alpha val="23137"/>
                </a:srgbClr>
              </a:solidFill>
              <a:ln w="12700">
                <a:solidFill>
                  <a:schemeClr val="accent1"/>
                </a:solidFill>
                <a:miter lim="800000"/>
              </a:ln>
            </p:spPr>
            <p:txBody>
              <a:bodyPr anchor="ctr"/>
              <a:lstStyle/>
              <a:p>
                <a:pPr algn="ctr">
                  <a:buFont typeface="Arial" panose="020B0604020202020204" pitchFamily="34" charset="0"/>
                  <a:buNone/>
                </a:pPr>
                <a:endParaRPr lang="zh-CN" altLang="zh-CN" b="1">
                  <a:latin typeface="Heiti SC Medium" pitchFamily="2" charset="-128"/>
                  <a:ea typeface="Heiti SC Medium" pitchFamily="2" charset="-128"/>
                  <a:sym typeface="微软雅黑" panose="020B0503020204020204" pitchFamily="34" charset="-122"/>
                </a:endParaRPr>
              </a:p>
            </p:txBody>
          </p:sp>
          <p:sp>
            <p:nvSpPr>
              <p:cNvPr id="23" name="Shape 1245"/>
              <p:cNvSpPr>
                <a:spLocks noChangeArrowheads="1"/>
              </p:cNvSpPr>
              <p:nvPr/>
            </p:nvSpPr>
            <p:spPr bwMode="auto">
              <a:xfrm>
                <a:off x="5139339" y="714849"/>
                <a:ext cx="596165" cy="115493"/>
              </a:xfrm>
              <a:prstGeom prst="rect">
                <a:avLst/>
              </a:prstGeom>
              <a:solidFill>
                <a:schemeClr val="accent4">
                  <a:lumMod val="40000"/>
                  <a:lumOff val="60000"/>
                  <a:alpha val="23137"/>
                </a:schemeClr>
              </a:solidFill>
              <a:ln w="12700">
                <a:noFill/>
                <a:miter lim="800000"/>
              </a:ln>
              <a:scene3d>
                <a:camera prst="orthographicFront"/>
                <a:lightRig rig="threePt" dir="t"/>
              </a:scene3d>
              <a:sp3d>
                <a:bevelT/>
              </a:sp3d>
            </p:spPr>
            <p:txBody>
              <a:bodyPr anchor="ctr"/>
              <a:lstStyle/>
              <a:p>
                <a:pPr algn="ctr">
                  <a:buFont typeface="Arial" panose="020B0604020202020204" pitchFamily="34" charset="0"/>
                  <a:buNone/>
                </a:pPr>
                <a:endParaRPr lang="zh-CN" altLang="zh-CN" b="1">
                  <a:latin typeface="Heiti SC Medium" pitchFamily="2" charset="-128"/>
                  <a:ea typeface="Heiti SC Medium" pitchFamily="2" charset="-128"/>
                  <a:sym typeface="微软雅黑" panose="020B0503020204020204" pitchFamily="34" charset="-122"/>
                </a:endParaRPr>
              </a:p>
            </p:txBody>
          </p:sp>
          <p:sp>
            <p:nvSpPr>
              <p:cNvPr id="24" name="Shape 1246"/>
              <p:cNvSpPr>
                <a:spLocks noChangeArrowheads="1"/>
              </p:cNvSpPr>
              <p:nvPr/>
            </p:nvSpPr>
            <p:spPr bwMode="auto">
              <a:xfrm>
                <a:off x="6331670" y="714849"/>
                <a:ext cx="596166" cy="115493"/>
              </a:xfrm>
              <a:prstGeom prst="rect">
                <a:avLst/>
              </a:prstGeom>
              <a:solidFill>
                <a:schemeClr val="accent4">
                  <a:lumMod val="40000"/>
                  <a:lumOff val="60000"/>
                  <a:alpha val="23137"/>
                </a:schemeClr>
              </a:solidFill>
              <a:ln w="12700">
                <a:noFill/>
                <a:miter lim="800000"/>
              </a:ln>
              <a:scene3d>
                <a:camera prst="orthographicFront"/>
                <a:lightRig rig="threePt" dir="t"/>
              </a:scene3d>
              <a:sp3d>
                <a:bevelT/>
              </a:sp3d>
            </p:spPr>
            <p:txBody>
              <a:bodyPr anchor="ctr"/>
              <a:lstStyle/>
              <a:p>
                <a:pPr algn="ctr">
                  <a:buFont typeface="Arial" panose="020B0604020202020204" pitchFamily="34" charset="0"/>
                  <a:buNone/>
                </a:pPr>
                <a:endParaRPr lang="zh-CN" altLang="zh-CN" b="1">
                  <a:latin typeface="Heiti SC Medium" pitchFamily="2" charset="-128"/>
                  <a:ea typeface="Heiti SC Medium" pitchFamily="2" charset="-128"/>
                  <a:sym typeface="微软雅黑" panose="020B0503020204020204" pitchFamily="34" charset="-122"/>
                </a:endParaRPr>
              </a:p>
            </p:txBody>
          </p:sp>
          <p:sp>
            <p:nvSpPr>
              <p:cNvPr id="25" name="Shape 1247"/>
              <p:cNvSpPr>
                <a:spLocks noChangeArrowheads="1"/>
              </p:cNvSpPr>
              <p:nvPr/>
            </p:nvSpPr>
            <p:spPr bwMode="auto">
              <a:xfrm>
                <a:off x="7524000" y="714849"/>
                <a:ext cx="596166" cy="115493"/>
              </a:xfrm>
              <a:prstGeom prst="rect">
                <a:avLst/>
              </a:prstGeom>
              <a:solidFill>
                <a:schemeClr val="accent4">
                  <a:lumMod val="40000"/>
                  <a:lumOff val="60000"/>
                  <a:alpha val="23137"/>
                </a:schemeClr>
              </a:solidFill>
              <a:ln w="12700">
                <a:noFill/>
                <a:miter lim="800000"/>
              </a:ln>
              <a:scene3d>
                <a:camera prst="orthographicFront"/>
                <a:lightRig rig="threePt" dir="t"/>
              </a:scene3d>
              <a:sp3d>
                <a:bevelT/>
              </a:sp3d>
            </p:spPr>
            <p:txBody>
              <a:bodyPr anchor="ctr"/>
              <a:lstStyle/>
              <a:p>
                <a:pPr algn="ctr">
                  <a:buFont typeface="Arial" panose="020B0604020202020204" pitchFamily="34" charset="0"/>
                  <a:buNone/>
                </a:pPr>
                <a:endParaRPr lang="zh-CN" altLang="zh-CN" b="1">
                  <a:latin typeface="Heiti SC Medium" pitchFamily="2" charset="-128"/>
                  <a:ea typeface="Heiti SC Medium" pitchFamily="2" charset="-128"/>
                  <a:sym typeface="微软雅黑" panose="020B0503020204020204" pitchFamily="34" charset="-122"/>
                </a:endParaRPr>
              </a:p>
            </p:txBody>
          </p:sp>
          <p:sp>
            <p:nvSpPr>
              <p:cNvPr id="26" name="Shape 1248"/>
              <p:cNvSpPr>
                <a:spLocks noChangeArrowheads="1"/>
              </p:cNvSpPr>
              <p:nvPr/>
            </p:nvSpPr>
            <p:spPr bwMode="auto">
              <a:xfrm>
                <a:off x="8716330" y="714849"/>
                <a:ext cx="596166" cy="115493"/>
              </a:xfrm>
              <a:prstGeom prst="rect">
                <a:avLst/>
              </a:prstGeom>
              <a:solidFill>
                <a:schemeClr val="accent4">
                  <a:lumMod val="40000"/>
                  <a:lumOff val="60000"/>
                  <a:alpha val="23137"/>
                </a:schemeClr>
              </a:solidFill>
              <a:ln w="12700">
                <a:noFill/>
                <a:miter lim="800000"/>
              </a:ln>
              <a:scene3d>
                <a:camera prst="orthographicFront"/>
                <a:lightRig rig="threePt" dir="t"/>
              </a:scene3d>
              <a:sp3d>
                <a:bevelT/>
              </a:sp3d>
            </p:spPr>
            <p:txBody>
              <a:bodyPr anchor="ctr"/>
              <a:lstStyle/>
              <a:p>
                <a:pPr algn="ctr">
                  <a:buFont typeface="Arial" panose="020B0604020202020204" pitchFamily="34" charset="0"/>
                  <a:buNone/>
                </a:pPr>
                <a:endParaRPr lang="zh-CN" altLang="zh-CN" b="1">
                  <a:latin typeface="Heiti SC Medium" pitchFamily="2" charset="-128"/>
                  <a:ea typeface="Heiti SC Medium" pitchFamily="2" charset="-128"/>
                  <a:sym typeface="微软雅黑" panose="020B0503020204020204" pitchFamily="34" charset="-122"/>
                </a:endParaRPr>
              </a:p>
            </p:txBody>
          </p:sp>
          <p:sp>
            <p:nvSpPr>
              <p:cNvPr id="27" name="Shape 1249"/>
              <p:cNvSpPr>
                <a:spLocks noChangeArrowheads="1"/>
              </p:cNvSpPr>
              <p:nvPr/>
            </p:nvSpPr>
            <p:spPr bwMode="auto">
              <a:xfrm>
                <a:off x="9908659" y="714849"/>
                <a:ext cx="596165" cy="115493"/>
              </a:xfrm>
              <a:prstGeom prst="rect">
                <a:avLst/>
              </a:prstGeom>
              <a:solidFill>
                <a:srgbClr val="3F3F3F">
                  <a:alpha val="23137"/>
                </a:srgbClr>
              </a:solidFill>
              <a:ln w="12700">
                <a:solidFill>
                  <a:schemeClr val="accent1"/>
                </a:solidFill>
                <a:miter lim="800000"/>
              </a:ln>
            </p:spPr>
            <p:txBody>
              <a:bodyPr anchor="ctr"/>
              <a:lstStyle/>
              <a:p>
                <a:pPr algn="ctr">
                  <a:buFont typeface="Arial" panose="020B0604020202020204" pitchFamily="34" charset="0"/>
                  <a:buNone/>
                </a:pPr>
                <a:endParaRPr lang="zh-CN" altLang="zh-CN" b="1">
                  <a:latin typeface="Heiti SC Medium" pitchFamily="2" charset="-128"/>
                  <a:ea typeface="Heiti SC Medium" pitchFamily="2" charset="-128"/>
                  <a:sym typeface="微软雅黑" panose="020B0503020204020204" pitchFamily="34" charset="-122"/>
                </a:endParaRPr>
              </a:p>
            </p:txBody>
          </p:sp>
          <p:sp>
            <p:nvSpPr>
              <p:cNvPr id="28" name="Shape 1250"/>
              <p:cNvSpPr>
                <a:spLocks noChangeArrowheads="1"/>
              </p:cNvSpPr>
              <p:nvPr/>
            </p:nvSpPr>
            <p:spPr bwMode="auto">
              <a:xfrm>
                <a:off x="11100989" y="714849"/>
                <a:ext cx="596166" cy="115493"/>
              </a:xfrm>
              <a:prstGeom prst="rect">
                <a:avLst/>
              </a:prstGeom>
              <a:solidFill>
                <a:schemeClr val="accent4">
                  <a:lumMod val="40000"/>
                  <a:lumOff val="60000"/>
                  <a:alpha val="23137"/>
                </a:schemeClr>
              </a:solidFill>
              <a:ln w="12700">
                <a:noFill/>
                <a:miter lim="800000"/>
              </a:ln>
              <a:scene3d>
                <a:camera prst="orthographicFront"/>
                <a:lightRig rig="threePt" dir="t"/>
              </a:scene3d>
              <a:sp3d>
                <a:bevelT/>
              </a:sp3d>
            </p:spPr>
            <p:txBody>
              <a:bodyPr anchor="ctr"/>
              <a:lstStyle/>
              <a:p>
                <a:pPr algn="ctr">
                  <a:buFont typeface="Arial" panose="020B0604020202020204" pitchFamily="34" charset="0"/>
                  <a:buNone/>
                </a:pPr>
                <a:endParaRPr lang="zh-CN" altLang="zh-CN" b="1">
                  <a:latin typeface="Heiti SC Medium" pitchFamily="2" charset="-128"/>
                  <a:ea typeface="Heiti SC Medium" pitchFamily="2" charset="-128"/>
                  <a:sym typeface="微软雅黑" panose="020B0503020204020204" pitchFamily="34" charset="-122"/>
                </a:endParaRPr>
              </a:p>
            </p:txBody>
          </p:sp>
        </p:grpSp>
        <p:grpSp>
          <p:nvGrpSpPr>
            <p:cNvPr id="29" name="Group 1257"/>
            <p:cNvGrpSpPr/>
            <p:nvPr/>
          </p:nvGrpSpPr>
          <p:grpSpPr bwMode="auto">
            <a:xfrm rot="10800000" flipH="1">
              <a:off x="1150937" y="4261168"/>
              <a:ext cx="1464733" cy="569912"/>
              <a:chOff x="0" y="0"/>
              <a:chExt cx="3154022" cy="1635267"/>
            </a:xfrm>
          </p:grpSpPr>
          <p:sp>
            <p:nvSpPr>
              <p:cNvPr id="30" name="Shape 1255"/>
              <p:cNvSpPr>
                <a:spLocks noChangeArrowheads="1"/>
              </p:cNvSpPr>
              <p:nvPr/>
            </p:nvSpPr>
            <p:spPr bwMode="auto">
              <a:xfrm>
                <a:off x="0" y="0"/>
                <a:ext cx="775809" cy="1150325"/>
              </a:xfrm>
              <a:custGeom>
                <a:avLst/>
                <a:gdLst>
                  <a:gd name="T0" fmla="*/ 0 w 20197"/>
                  <a:gd name="T1" fmla="*/ 0 h 20561"/>
                  <a:gd name="T2" fmla="*/ 0 w 20197"/>
                  <a:gd name="T3" fmla="*/ 0 h 20561"/>
                  <a:gd name="T4" fmla="*/ 0 w 20197"/>
                  <a:gd name="T5" fmla="*/ 0 h 20561"/>
                  <a:gd name="T6" fmla="*/ 0 w 20197"/>
                  <a:gd name="T7" fmla="*/ 0 h 20561"/>
                  <a:gd name="T8" fmla="*/ 0 60000 65536"/>
                  <a:gd name="T9" fmla="*/ 0 60000 65536"/>
                  <a:gd name="T10" fmla="*/ 0 60000 65536"/>
                  <a:gd name="T11" fmla="*/ 0 60000 65536"/>
                  <a:gd name="T12" fmla="*/ 0 w 20197"/>
                  <a:gd name="T13" fmla="*/ 0 h 20561"/>
                  <a:gd name="T14" fmla="*/ 20197 w 20197"/>
                  <a:gd name="T15" fmla="*/ 20561 h 20561"/>
                </a:gdLst>
                <a:ahLst/>
                <a:cxnLst>
                  <a:cxn ang="T8">
                    <a:pos x="T0" y="T1"/>
                  </a:cxn>
                  <a:cxn ang="T9">
                    <a:pos x="T2" y="T3"/>
                  </a:cxn>
                  <a:cxn ang="T10">
                    <a:pos x="T4" y="T5"/>
                  </a:cxn>
                  <a:cxn ang="T11">
                    <a:pos x="T6" y="T7"/>
                  </a:cxn>
                </a:cxnLst>
                <a:rect l="T12" t="T13" r="T14" b="T15"/>
                <a:pathLst>
                  <a:path w="20197" h="20561">
                    <a:moveTo>
                      <a:pt x="14114" y="20561"/>
                    </a:moveTo>
                    <a:cubicBezTo>
                      <a:pt x="4792" y="19243"/>
                      <a:pt x="-1403" y="13631"/>
                      <a:pt x="274" y="8032"/>
                    </a:cubicBezTo>
                    <a:cubicBezTo>
                      <a:pt x="1956" y="2433"/>
                      <a:pt x="10875" y="-1039"/>
                      <a:pt x="20197" y="279"/>
                    </a:cubicBezTo>
                    <a:cubicBezTo>
                      <a:pt x="20197" y="279"/>
                      <a:pt x="14114" y="20561"/>
                      <a:pt x="14114" y="20561"/>
                    </a:cubicBezTo>
                    <a:close/>
                  </a:path>
                </a:pathLst>
              </a:custGeom>
              <a:solidFill>
                <a:schemeClr val="accent4">
                  <a:lumMod val="75000"/>
                </a:schemeClr>
              </a:solidFill>
              <a:ln w="12700" cap="flat" cmpd="sng">
                <a:noFill/>
                <a:miter lim="800000"/>
              </a:ln>
              <a:scene3d>
                <a:camera prst="orthographicFront"/>
                <a:lightRig rig="threePt" dir="t"/>
              </a:scene3d>
              <a:sp3d>
                <a:bevelT/>
              </a:sp3d>
            </p:spPr>
            <p:txBody>
              <a:bodyPr lIns="38100" tIns="38100" rIns="38100" bIns="38100" anchor="ctr"/>
              <a:lstStyle/>
              <a:p>
                <a:endParaRPr lang="zh-CN" altLang="en-US" dirty="0">
                  <a:highlight>
                    <a:srgbClr val="00FFFF"/>
                  </a:highlight>
                </a:endParaRPr>
              </a:p>
            </p:txBody>
          </p:sp>
          <p:sp>
            <p:nvSpPr>
              <p:cNvPr id="31" name="Shape 1256"/>
              <p:cNvSpPr>
                <a:spLocks noChangeArrowheads="1"/>
              </p:cNvSpPr>
              <p:nvPr/>
            </p:nvSpPr>
            <p:spPr bwMode="auto">
              <a:xfrm>
                <a:off x="839287" y="60428"/>
                <a:ext cx="2314736" cy="1574840"/>
              </a:xfrm>
              <a:custGeom>
                <a:avLst/>
                <a:gdLst>
                  <a:gd name="T0" fmla="*/ 0 w 21146"/>
                  <a:gd name="T1" fmla="*/ 0 h 21274"/>
                  <a:gd name="T2" fmla="*/ 0 w 21146"/>
                  <a:gd name="T3" fmla="*/ 0 h 21274"/>
                  <a:gd name="T4" fmla="*/ 0 w 21146"/>
                  <a:gd name="T5" fmla="*/ 0 h 21274"/>
                  <a:gd name="T6" fmla="*/ 0 w 21146"/>
                  <a:gd name="T7" fmla="*/ 0 h 21274"/>
                  <a:gd name="T8" fmla="*/ 0 60000 65536"/>
                  <a:gd name="T9" fmla="*/ 0 60000 65536"/>
                  <a:gd name="T10" fmla="*/ 0 60000 65536"/>
                  <a:gd name="T11" fmla="*/ 0 60000 65536"/>
                  <a:gd name="T12" fmla="*/ 0 w 21146"/>
                  <a:gd name="T13" fmla="*/ 0 h 21274"/>
                  <a:gd name="T14" fmla="*/ 21146 w 21146"/>
                  <a:gd name="T15" fmla="*/ 21274 h 21274"/>
                </a:gdLst>
                <a:ahLst/>
                <a:cxnLst>
                  <a:cxn ang="T8">
                    <a:pos x="T0" y="T1"/>
                  </a:cxn>
                  <a:cxn ang="T9">
                    <a:pos x="T2" y="T3"/>
                  </a:cxn>
                  <a:cxn ang="T10">
                    <a:pos x="T4" y="T5"/>
                  </a:cxn>
                  <a:cxn ang="T11">
                    <a:pos x="T6" y="T7"/>
                  </a:cxn>
                </a:cxnLst>
                <a:rect l="T12" t="T13" r="T14" b="T15"/>
                <a:pathLst>
                  <a:path w="21146" h="21274">
                    <a:moveTo>
                      <a:pt x="0" y="16030"/>
                    </a:moveTo>
                    <a:cubicBezTo>
                      <a:pt x="5" y="16003"/>
                      <a:pt x="2233" y="17535"/>
                      <a:pt x="5230" y="18906"/>
                    </a:cubicBezTo>
                    <a:cubicBezTo>
                      <a:pt x="8206" y="20294"/>
                      <a:pt x="11949" y="21521"/>
                      <a:pt x="14514" y="21231"/>
                    </a:cubicBezTo>
                    <a:cubicBezTo>
                      <a:pt x="18450" y="20817"/>
                      <a:pt x="20412" y="18334"/>
                      <a:pt x="20968" y="14141"/>
                    </a:cubicBezTo>
                    <a:cubicBezTo>
                      <a:pt x="20974" y="14091"/>
                      <a:pt x="20982" y="14038"/>
                      <a:pt x="20989" y="13985"/>
                    </a:cubicBezTo>
                    <a:cubicBezTo>
                      <a:pt x="21600" y="9813"/>
                      <a:pt x="20460" y="6384"/>
                      <a:pt x="16957" y="3703"/>
                    </a:cubicBezTo>
                    <a:cubicBezTo>
                      <a:pt x="14676" y="1937"/>
                      <a:pt x="10910" y="877"/>
                      <a:pt x="7805" y="412"/>
                    </a:cubicBezTo>
                    <a:cubicBezTo>
                      <a:pt x="4688" y="-79"/>
                      <a:pt x="2230" y="25"/>
                      <a:pt x="2233" y="0"/>
                    </a:cubicBezTo>
                    <a:cubicBezTo>
                      <a:pt x="1356" y="6292"/>
                      <a:pt x="745" y="10673"/>
                      <a:pt x="0" y="16030"/>
                    </a:cubicBezTo>
                  </a:path>
                </a:pathLst>
              </a:custGeom>
              <a:solidFill>
                <a:schemeClr val="accent4">
                  <a:lumMod val="75000"/>
                </a:schemeClr>
              </a:solidFill>
              <a:ln w="12700" cap="flat" cmpd="sng">
                <a:noFill/>
                <a:miter lim="800000"/>
              </a:ln>
              <a:scene3d>
                <a:camera prst="orthographicFront"/>
                <a:lightRig rig="threePt" dir="t"/>
              </a:scene3d>
              <a:sp3d>
                <a:bevelT/>
              </a:sp3d>
            </p:spPr>
            <p:txBody>
              <a:bodyPr lIns="38100" tIns="38100" rIns="38100" bIns="38100" anchor="ctr"/>
              <a:lstStyle/>
              <a:p>
                <a:endParaRPr lang="zh-CN" altLang="en-US">
                  <a:solidFill>
                    <a:schemeClr val="tx1">
                      <a:lumMod val="65000"/>
                      <a:lumOff val="35000"/>
                    </a:schemeClr>
                  </a:solidFill>
                </a:endParaRPr>
              </a:p>
            </p:txBody>
          </p:sp>
        </p:grpSp>
        <p:grpSp>
          <p:nvGrpSpPr>
            <p:cNvPr id="32" name="Group 1262"/>
            <p:cNvGrpSpPr/>
            <p:nvPr/>
          </p:nvGrpSpPr>
          <p:grpSpPr bwMode="auto">
            <a:xfrm>
              <a:off x="2260599" y="3870643"/>
              <a:ext cx="1464733" cy="569912"/>
              <a:chOff x="0" y="0"/>
              <a:chExt cx="3154022" cy="1635267"/>
            </a:xfrm>
          </p:grpSpPr>
          <p:sp>
            <p:nvSpPr>
              <p:cNvPr id="33" name="Shape 1260"/>
              <p:cNvSpPr>
                <a:spLocks noChangeArrowheads="1"/>
              </p:cNvSpPr>
              <p:nvPr/>
            </p:nvSpPr>
            <p:spPr bwMode="auto">
              <a:xfrm>
                <a:off x="0" y="0"/>
                <a:ext cx="775809" cy="1150325"/>
              </a:xfrm>
              <a:custGeom>
                <a:avLst/>
                <a:gdLst>
                  <a:gd name="T0" fmla="*/ 0 w 20197"/>
                  <a:gd name="T1" fmla="*/ 0 h 20561"/>
                  <a:gd name="T2" fmla="*/ 0 w 20197"/>
                  <a:gd name="T3" fmla="*/ 0 h 20561"/>
                  <a:gd name="T4" fmla="*/ 0 w 20197"/>
                  <a:gd name="T5" fmla="*/ 0 h 20561"/>
                  <a:gd name="T6" fmla="*/ 0 w 20197"/>
                  <a:gd name="T7" fmla="*/ 0 h 20561"/>
                  <a:gd name="T8" fmla="*/ 0 60000 65536"/>
                  <a:gd name="T9" fmla="*/ 0 60000 65536"/>
                  <a:gd name="T10" fmla="*/ 0 60000 65536"/>
                  <a:gd name="T11" fmla="*/ 0 60000 65536"/>
                  <a:gd name="T12" fmla="*/ 0 w 20197"/>
                  <a:gd name="T13" fmla="*/ 0 h 20561"/>
                  <a:gd name="T14" fmla="*/ 20197 w 20197"/>
                  <a:gd name="T15" fmla="*/ 20561 h 20561"/>
                </a:gdLst>
                <a:ahLst/>
                <a:cxnLst>
                  <a:cxn ang="T8">
                    <a:pos x="T0" y="T1"/>
                  </a:cxn>
                  <a:cxn ang="T9">
                    <a:pos x="T2" y="T3"/>
                  </a:cxn>
                  <a:cxn ang="T10">
                    <a:pos x="T4" y="T5"/>
                  </a:cxn>
                  <a:cxn ang="T11">
                    <a:pos x="T6" y="T7"/>
                  </a:cxn>
                </a:cxnLst>
                <a:rect l="T12" t="T13" r="T14" b="T15"/>
                <a:pathLst>
                  <a:path w="20197" h="20561">
                    <a:moveTo>
                      <a:pt x="14114" y="20561"/>
                    </a:moveTo>
                    <a:cubicBezTo>
                      <a:pt x="4792" y="19243"/>
                      <a:pt x="-1403" y="13631"/>
                      <a:pt x="274" y="8032"/>
                    </a:cubicBezTo>
                    <a:cubicBezTo>
                      <a:pt x="1956" y="2433"/>
                      <a:pt x="10875" y="-1039"/>
                      <a:pt x="20197" y="279"/>
                    </a:cubicBezTo>
                    <a:cubicBezTo>
                      <a:pt x="20197" y="279"/>
                      <a:pt x="14114" y="20561"/>
                      <a:pt x="14114" y="20561"/>
                    </a:cubicBezTo>
                    <a:close/>
                  </a:path>
                </a:pathLst>
              </a:custGeom>
              <a:solidFill>
                <a:schemeClr val="accent4">
                  <a:lumMod val="75000"/>
                </a:schemeClr>
              </a:solidFill>
              <a:ln w="12700" cap="flat" cmpd="sng">
                <a:noFill/>
                <a:miter lim="800000"/>
              </a:ln>
              <a:scene3d>
                <a:camera prst="orthographicFront"/>
                <a:lightRig rig="threePt" dir="t"/>
              </a:scene3d>
              <a:sp3d>
                <a:bevelT/>
              </a:sp3d>
            </p:spPr>
            <p:txBody>
              <a:bodyPr lIns="38100" tIns="38100" rIns="38100" bIns="38100" anchor="ctr"/>
              <a:lstStyle/>
              <a:p>
                <a:endParaRPr lang="zh-CN" altLang="en-US"/>
              </a:p>
            </p:txBody>
          </p:sp>
          <p:sp>
            <p:nvSpPr>
              <p:cNvPr id="34" name="Shape 1261"/>
              <p:cNvSpPr>
                <a:spLocks noChangeArrowheads="1"/>
              </p:cNvSpPr>
              <p:nvPr/>
            </p:nvSpPr>
            <p:spPr bwMode="auto">
              <a:xfrm>
                <a:off x="839287" y="60428"/>
                <a:ext cx="2314736" cy="1574840"/>
              </a:xfrm>
              <a:custGeom>
                <a:avLst/>
                <a:gdLst>
                  <a:gd name="T0" fmla="*/ 0 w 21146"/>
                  <a:gd name="T1" fmla="*/ 0 h 21274"/>
                  <a:gd name="T2" fmla="*/ 0 w 21146"/>
                  <a:gd name="T3" fmla="*/ 0 h 21274"/>
                  <a:gd name="T4" fmla="*/ 0 w 21146"/>
                  <a:gd name="T5" fmla="*/ 0 h 21274"/>
                  <a:gd name="T6" fmla="*/ 0 w 21146"/>
                  <a:gd name="T7" fmla="*/ 0 h 21274"/>
                  <a:gd name="T8" fmla="*/ 0 60000 65536"/>
                  <a:gd name="T9" fmla="*/ 0 60000 65536"/>
                  <a:gd name="T10" fmla="*/ 0 60000 65536"/>
                  <a:gd name="T11" fmla="*/ 0 60000 65536"/>
                  <a:gd name="T12" fmla="*/ 0 w 21146"/>
                  <a:gd name="T13" fmla="*/ 0 h 21274"/>
                  <a:gd name="T14" fmla="*/ 21146 w 21146"/>
                  <a:gd name="T15" fmla="*/ 21274 h 21274"/>
                </a:gdLst>
                <a:ahLst/>
                <a:cxnLst>
                  <a:cxn ang="T8">
                    <a:pos x="T0" y="T1"/>
                  </a:cxn>
                  <a:cxn ang="T9">
                    <a:pos x="T2" y="T3"/>
                  </a:cxn>
                  <a:cxn ang="T10">
                    <a:pos x="T4" y="T5"/>
                  </a:cxn>
                  <a:cxn ang="T11">
                    <a:pos x="T6" y="T7"/>
                  </a:cxn>
                </a:cxnLst>
                <a:rect l="T12" t="T13" r="T14" b="T15"/>
                <a:pathLst>
                  <a:path w="21146" h="21274">
                    <a:moveTo>
                      <a:pt x="0" y="16030"/>
                    </a:moveTo>
                    <a:cubicBezTo>
                      <a:pt x="5" y="16003"/>
                      <a:pt x="2233" y="17535"/>
                      <a:pt x="5230" y="18906"/>
                    </a:cubicBezTo>
                    <a:cubicBezTo>
                      <a:pt x="8206" y="20294"/>
                      <a:pt x="11949" y="21521"/>
                      <a:pt x="14514" y="21231"/>
                    </a:cubicBezTo>
                    <a:cubicBezTo>
                      <a:pt x="18450" y="20817"/>
                      <a:pt x="20412" y="18334"/>
                      <a:pt x="20968" y="14141"/>
                    </a:cubicBezTo>
                    <a:cubicBezTo>
                      <a:pt x="20974" y="14091"/>
                      <a:pt x="20982" y="14038"/>
                      <a:pt x="20989" y="13985"/>
                    </a:cubicBezTo>
                    <a:cubicBezTo>
                      <a:pt x="21600" y="9813"/>
                      <a:pt x="20460" y="6384"/>
                      <a:pt x="16957" y="3703"/>
                    </a:cubicBezTo>
                    <a:cubicBezTo>
                      <a:pt x="14676" y="1937"/>
                      <a:pt x="10910" y="877"/>
                      <a:pt x="7805" y="412"/>
                    </a:cubicBezTo>
                    <a:cubicBezTo>
                      <a:pt x="4688" y="-79"/>
                      <a:pt x="2230" y="25"/>
                      <a:pt x="2233" y="0"/>
                    </a:cubicBezTo>
                    <a:cubicBezTo>
                      <a:pt x="1356" y="6292"/>
                      <a:pt x="745" y="10673"/>
                      <a:pt x="0" y="16030"/>
                    </a:cubicBezTo>
                  </a:path>
                </a:pathLst>
              </a:custGeom>
              <a:solidFill>
                <a:schemeClr val="accent4">
                  <a:lumMod val="75000"/>
                </a:schemeClr>
              </a:solidFill>
              <a:ln w="12700" cap="flat" cmpd="sng">
                <a:noFill/>
                <a:miter lim="800000"/>
              </a:ln>
              <a:scene3d>
                <a:camera prst="orthographicFront"/>
                <a:lightRig rig="threePt" dir="t"/>
              </a:scene3d>
              <a:sp3d>
                <a:bevelT/>
              </a:sp3d>
            </p:spPr>
            <p:txBody>
              <a:bodyPr lIns="38100" tIns="38100" rIns="38100" bIns="38100" anchor="ctr"/>
              <a:lstStyle/>
              <a:p>
                <a:endParaRPr lang="zh-CN" altLang="en-US">
                  <a:solidFill>
                    <a:schemeClr val="bg2">
                      <a:lumMod val="75000"/>
                    </a:schemeClr>
                  </a:solidFill>
                </a:endParaRPr>
              </a:p>
            </p:txBody>
          </p:sp>
        </p:grpSp>
        <p:grpSp>
          <p:nvGrpSpPr>
            <p:cNvPr id="35" name="Group 1267"/>
            <p:cNvGrpSpPr/>
            <p:nvPr/>
          </p:nvGrpSpPr>
          <p:grpSpPr bwMode="auto">
            <a:xfrm rot="10800000" flipH="1">
              <a:off x="3370262" y="4261168"/>
              <a:ext cx="1464733" cy="569912"/>
              <a:chOff x="0" y="0"/>
              <a:chExt cx="3154022" cy="1635267"/>
            </a:xfrm>
          </p:grpSpPr>
          <p:sp>
            <p:nvSpPr>
              <p:cNvPr id="36" name="Shape 1265"/>
              <p:cNvSpPr>
                <a:spLocks noChangeArrowheads="1"/>
              </p:cNvSpPr>
              <p:nvPr/>
            </p:nvSpPr>
            <p:spPr bwMode="auto">
              <a:xfrm>
                <a:off x="0" y="0"/>
                <a:ext cx="775809" cy="1150325"/>
              </a:xfrm>
              <a:custGeom>
                <a:avLst/>
                <a:gdLst>
                  <a:gd name="T0" fmla="*/ 0 w 20197"/>
                  <a:gd name="T1" fmla="*/ 0 h 20561"/>
                  <a:gd name="T2" fmla="*/ 0 w 20197"/>
                  <a:gd name="T3" fmla="*/ 0 h 20561"/>
                  <a:gd name="T4" fmla="*/ 0 w 20197"/>
                  <a:gd name="T5" fmla="*/ 0 h 20561"/>
                  <a:gd name="T6" fmla="*/ 0 w 20197"/>
                  <a:gd name="T7" fmla="*/ 0 h 20561"/>
                  <a:gd name="T8" fmla="*/ 0 60000 65536"/>
                  <a:gd name="T9" fmla="*/ 0 60000 65536"/>
                  <a:gd name="T10" fmla="*/ 0 60000 65536"/>
                  <a:gd name="T11" fmla="*/ 0 60000 65536"/>
                  <a:gd name="T12" fmla="*/ 0 w 20197"/>
                  <a:gd name="T13" fmla="*/ 0 h 20561"/>
                  <a:gd name="T14" fmla="*/ 20197 w 20197"/>
                  <a:gd name="T15" fmla="*/ 20561 h 20561"/>
                </a:gdLst>
                <a:ahLst/>
                <a:cxnLst>
                  <a:cxn ang="T8">
                    <a:pos x="T0" y="T1"/>
                  </a:cxn>
                  <a:cxn ang="T9">
                    <a:pos x="T2" y="T3"/>
                  </a:cxn>
                  <a:cxn ang="T10">
                    <a:pos x="T4" y="T5"/>
                  </a:cxn>
                  <a:cxn ang="T11">
                    <a:pos x="T6" y="T7"/>
                  </a:cxn>
                </a:cxnLst>
                <a:rect l="T12" t="T13" r="T14" b="T15"/>
                <a:pathLst>
                  <a:path w="20197" h="20561">
                    <a:moveTo>
                      <a:pt x="14114" y="20561"/>
                    </a:moveTo>
                    <a:cubicBezTo>
                      <a:pt x="4792" y="19243"/>
                      <a:pt x="-1403" y="13631"/>
                      <a:pt x="274" y="8032"/>
                    </a:cubicBezTo>
                    <a:cubicBezTo>
                      <a:pt x="1956" y="2433"/>
                      <a:pt x="10875" y="-1039"/>
                      <a:pt x="20197" y="279"/>
                    </a:cubicBezTo>
                    <a:cubicBezTo>
                      <a:pt x="20197" y="279"/>
                      <a:pt x="14114" y="20561"/>
                      <a:pt x="14114" y="20561"/>
                    </a:cubicBezTo>
                    <a:close/>
                  </a:path>
                </a:pathLst>
              </a:custGeom>
              <a:solidFill>
                <a:schemeClr val="accent4">
                  <a:lumMod val="75000"/>
                </a:schemeClr>
              </a:solidFill>
              <a:ln w="12700" cap="flat" cmpd="sng">
                <a:noFill/>
                <a:miter lim="800000"/>
              </a:ln>
              <a:scene3d>
                <a:camera prst="orthographicFront"/>
                <a:lightRig rig="threePt" dir="t"/>
              </a:scene3d>
              <a:sp3d>
                <a:bevelT/>
              </a:sp3d>
            </p:spPr>
            <p:txBody>
              <a:bodyPr lIns="38100" tIns="38100" rIns="38100" bIns="38100" anchor="ctr"/>
              <a:lstStyle/>
              <a:p>
                <a:endParaRPr lang="zh-CN" altLang="en-US"/>
              </a:p>
            </p:txBody>
          </p:sp>
          <p:sp>
            <p:nvSpPr>
              <p:cNvPr id="37" name="Shape 1266"/>
              <p:cNvSpPr>
                <a:spLocks noChangeArrowheads="1"/>
              </p:cNvSpPr>
              <p:nvPr/>
            </p:nvSpPr>
            <p:spPr bwMode="auto">
              <a:xfrm>
                <a:off x="839287" y="60428"/>
                <a:ext cx="2314736" cy="1574840"/>
              </a:xfrm>
              <a:custGeom>
                <a:avLst/>
                <a:gdLst>
                  <a:gd name="T0" fmla="*/ 0 w 21146"/>
                  <a:gd name="T1" fmla="*/ 0 h 21274"/>
                  <a:gd name="T2" fmla="*/ 0 w 21146"/>
                  <a:gd name="T3" fmla="*/ 0 h 21274"/>
                  <a:gd name="T4" fmla="*/ 0 w 21146"/>
                  <a:gd name="T5" fmla="*/ 0 h 21274"/>
                  <a:gd name="T6" fmla="*/ 0 w 21146"/>
                  <a:gd name="T7" fmla="*/ 0 h 21274"/>
                  <a:gd name="T8" fmla="*/ 0 60000 65536"/>
                  <a:gd name="T9" fmla="*/ 0 60000 65536"/>
                  <a:gd name="T10" fmla="*/ 0 60000 65536"/>
                  <a:gd name="T11" fmla="*/ 0 60000 65536"/>
                  <a:gd name="T12" fmla="*/ 0 w 21146"/>
                  <a:gd name="T13" fmla="*/ 0 h 21274"/>
                  <a:gd name="T14" fmla="*/ 21146 w 21146"/>
                  <a:gd name="T15" fmla="*/ 21274 h 21274"/>
                </a:gdLst>
                <a:ahLst/>
                <a:cxnLst>
                  <a:cxn ang="T8">
                    <a:pos x="T0" y="T1"/>
                  </a:cxn>
                  <a:cxn ang="T9">
                    <a:pos x="T2" y="T3"/>
                  </a:cxn>
                  <a:cxn ang="T10">
                    <a:pos x="T4" y="T5"/>
                  </a:cxn>
                  <a:cxn ang="T11">
                    <a:pos x="T6" y="T7"/>
                  </a:cxn>
                </a:cxnLst>
                <a:rect l="T12" t="T13" r="T14" b="T15"/>
                <a:pathLst>
                  <a:path w="21146" h="21274">
                    <a:moveTo>
                      <a:pt x="0" y="16030"/>
                    </a:moveTo>
                    <a:cubicBezTo>
                      <a:pt x="5" y="16003"/>
                      <a:pt x="2233" y="17535"/>
                      <a:pt x="5230" y="18906"/>
                    </a:cubicBezTo>
                    <a:cubicBezTo>
                      <a:pt x="8206" y="20294"/>
                      <a:pt x="11949" y="21521"/>
                      <a:pt x="14514" y="21231"/>
                    </a:cubicBezTo>
                    <a:cubicBezTo>
                      <a:pt x="18450" y="20817"/>
                      <a:pt x="20412" y="18334"/>
                      <a:pt x="20968" y="14141"/>
                    </a:cubicBezTo>
                    <a:cubicBezTo>
                      <a:pt x="20974" y="14091"/>
                      <a:pt x="20982" y="14038"/>
                      <a:pt x="20989" y="13985"/>
                    </a:cubicBezTo>
                    <a:cubicBezTo>
                      <a:pt x="21600" y="9813"/>
                      <a:pt x="20460" y="6384"/>
                      <a:pt x="16957" y="3703"/>
                    </a:cubicBezTo>
                    <a:cubicBezTo>
                      <a:pt x="14676" y="1937"/>
                      <a:pt x="10910" y="877"/>
                      <a:pt x="7805" y="412"/>
                    </a:cubicBezTo>
                    <a:cubicBezTo>
                      <a:pt x="4688" y="-79"/>
                      <a:pt x="2230" y="25"/>
                      <a:pt x="2233" y="0"/>
                    </a:cubicBezTo>
                    <a:cubicBezTo>
                      <a:pt x="1356" y="6292"/>
                      <a:pt x="745" y="10673"/>
                      <a:pt x="0" y="16030"/>
                    </a:cubicBezTo>
                  </a:path>
                </a:pathLst>
              </a:custGeom>
              <a:solidFill>
                <a:schemeClr val="accent4">
                  <a:lumMod val="75000"/>
                </a:schemeClr>
              </a:solidFill>
              <a:ln w="12700" cap="flat" cmpd="sng">
                <a:noFill/>
                <a:miter lim="800000"/>
              </a:ln>
              <a:scene3d>
                <a:camera prst="orthographicFront"/>
                <a:lightRig rig="threePt" dir="t"/>
              </a:scene3d>
              <a:sp3d>
                <a:bevelT/>
              </a:sp3d>
            </p:spPr>
            <p:txBody>
              <a:bodyPr lIns="38100" tIns="38100" rIns="38100" bIns="38100" anchor="ctr"/>
              <a:lstStyle/>
              <a:p>
                <a:endParaRPr lang="zh-CN" altLang="en-US"/>
              </a:p>
            </p:txBody>
          </p:sp>
        </p:grpSp>
        <p:grpSp>
          <p:nvGrpSpPr>
            <p:cNvPr id="38" name="Group 1272"/>
            <p:cNvGrpSpPr/>
            <p:nvPr/>
          </p:nvGrpSpPr>
          <p:grpSpPr bwMode="auto">
            <a:xfrm>
              <a:off x="4478337" y="3870643"/>
              <a:ext cx="1464733" cy="569912"/>
              <a:chOff x="0" y="0"/>
              <a:chExt cx="3154022" cy="1635267"/>
            </a:xfrm>
          </p:grpSpPr>
          <p:sp>
            <p:nvSpPr>
              <p:cNvPr id="39" name="Shape 1270"/>
              <p:cNvSpPr>
                <a:spLocks noChangeArrowheads="1"/>
              </p:cNvSpPr>
              <p:nvPr/>
            </p:nvSpPr>
            <p:spPr bwMode="auto">
              <a:xfrm>
                <a:off x="0" y="0"/>
                <a:ext cx="775809" cy="1150325"/>
              </a:xfrm>
              <a:custGeom>
                <a:avLst/>
                <a:gdLst>
                  <a:gd name="T0" fmla="*/ 0 w 20197"/>
                  <a:gd name="T1" fmla="*/ 0 h 20561"/>
                  <a:gd name="T2" fmla="*/ 0 w 20197"/>
                  <a:gd name="T3" fmla="*/ 0 h 20561"/>
                  <a:gd name="T4" fmla="*/ 0 w 20197"/>
                  <a:gd name="T5" fmla="*/ 0 h 20561"/>
                  <a:gd name="T6" fmla="*/ 0 w 20197"/>
                  <a:gd name="T7" fmla="*/ 0 h 20561"/>
                  <a:gd name="T8" fmla="*/ 0 60000 65536"/>
                  <a:gd name="T9" fmla="*/ 0 60000 65536"/>
                  <a:gd name="T10" fmla="*/ 0 60000 65536"/>
                  <a:gd name="T11" fmla="*/ 0 60000 65536"/>
                  <a:gd name="T12" fmla="*/ 0 w 20197"/>
                  <a:gd name="T13" fmla="*/ 0 h 20561"/>
                  <a:gd name="T14" fmla="*/ 20197 w 20197"/>
                  <a:gd name="T15" fmla="*/ 20561 h 20561"/>
                </a:gdLst>
                <a:ahLst/>
                <a:cxnLst>
                  <a:cxn ang="T8">
                    <a:pos x="T0" y="T1"/>
                  </a:cxn>
                  <a:cxn ang="T9">
                    <a:pos x="T2" y="T3"/>
                  </a:cxn>
                  <a:cxn ang="T10">
                    <a:pos x="T4" y="T5"/>
                  </a:cxn>
                  <a:cxn ang="T11">
                    <a:pos x="T6" y="T7"/>
                  </a:cxn>
                </a:cxnLst>
                <a:rect l="T12" t="T13" r="T14" b="T15"/>
                <a:pathLst>
                  <a:path w="20197" h="20561">
                    <a:moveTo>
                      <a:pt x="14114" y="20561"/>
                    </a:moveTo>
                    <a:cubicBezTo>
                      <a:pt x="4792" y="19243"/>
                      <a:pt x="-1403" y="13631"/>
                      <a:pt x="274" y="8032"/>
                    </a:cubicBezTo>
                    <a:cubicBezTo>
                      <a:pt x="1956" y="2433"/>
                      <a:pt x="10875" y="-1039"/>
                      <a:pt x="20197" y="279"/>
                    </a:cubicBezTo>
                    <a:cubicBezTo>
                      <a:pt x="20197" y="279"/>
                      <a:pt x="14114" y="20561"/>
                      <a:pt x="14114" y="20561"/>
                    </a:cubicBezTo>
                    <a:close/>
                  </a:path>
                </a:pathLst>
              </a:custGeom>
              <a:solidFill>
                <a:schemeClr val="accent4">
                  <a:lumMod val="75000"/>
                </a:schemeClr>
              </a:solidFill>
              <a:ln w="12700" cap="flat" cmpd="sng">
                <a:noFill/>
                <a:miter lim="800000"/>
              </a:ln>
              <a:scene3d>
                <a:camera prst="orthographicFront"/>
                <a:lightRig rig="threePt" dir="t"/>
              </a:scene3d>
              <a:sp3d>
                <a:bevelT/>
              </a:sp3d>
            </p:spPr>
            <p:txBody>
              <a:bodyPr lIns="38100" tIns="38100" rIns="38100" bIns="38100" anchor="ctr"/>
              <a:lstStyle/>
              <a:p>
                <a:endParaRPr lang="zh-CN" altLang="en-US"/>
              </a:p>
            </p:txBody>
          </p:sp>
          <p:sp>
            <p:nvSpPr>
              <p:cNvPr id="40" name="Shape 1271"/>
              <p:cNvSpPr>
                <a:spLocks noChangeArrowheads="1"/>
              </p:cNvSpPr>
              <p:nvPr/>
            </p:nvSpPr>
            <p:spPr bwMode="auto">
              <a:xfrm>
                <a:off x="839287" y="60428"/>
                <a:ext cx="2314736" cy="1574840"/>
              </a:xfrm>
              <a:custGeom>
                <a:avLst/>
                <a:gdLst>
                  <a:gd name="T0" fmla="*/ 0 w 21146"/>
                  <a:gd name="T1" fmla="*/ 0 h 21274"/>
                  <a:gd name="T2" fmla="*/ 0 w 21146"/>
                  <a:gd name="T3" fmla="*/ 0 h 21274"/>
                  <a:gd name="T4" fmla="*/ 0 w 21146"/>
                  <a:gd name="T5" fmla="*/ 0 h 21274"/>
                  <a:gd name="T6" fmla="*/ 0 w 21146"/>
                  <a:gd name="T7" fmla="*/ 0 h 21274"/>
                  <a:gd name="T8" fmla="*/ 0 60000 65536"/>
                  <a:gd name="T9" fmla="*/ 0 60000 65536"/>
                  <a:gd name="T10" fmla="*/ 0 60000 65536"/>
                  <a:gd name="T11" fmla="*/ 0 60000 65536"/>
                  <a:gd name="T12" fmla="*/ 0 w 21146"/>
                  <a:gd name="T13" fmla="*/ 0 h 21274"/>
                  <a:gd name="T14" fmla="*/ 21146 w 21146"/>
                  <a:gd name="T15" fmla="*/ 21274 h 21274"/>
                </a:gdLst>
                <a:ahLst/>
                <a:cxnLst>
                  <a:cxn ang="T8">
                    <a:pos x="T0" y="T1"/>
                  </a:cxn>
                  <a:cxn ang="T9">
                    <a:pos x="T2" y="T3"/>
                  </a:cxn>
                  <a:cxn ang="T10">
                    <a:pos x="T4" y="T5"/>
                  </a:cxn>
                  <a:cxn ang="T11">
                    <a:pos x="T6" y="T7"/>
                  </a:cxn>
                </a:cxnLst>
                <a:rect l="T12" t="T13" r="T14" b="T15"/>
                <a:pathLst>
                  <a:path w="21146" h="21274">
                    <a:moveTo>
                      <a:pt x="0" y="16030"/>
                    </a:moveTo>
                    <a:cubicBezTo>
                      <a:pt x="5" y="16003"/>
                      <a:pt x="2233" y="17535"/>
                      <a:pt x="5230" y="18906"/>
                    </a:cubicBezTo>
                    <a:cubicBezTo>
                      <a:pt x="8206" y="20294"/>
                      <a:pt x="11949" y="21521"/>
                      <a:pt x="14514" y="21231"/>
                    </a:cubicBezTo>
                    <a:cubicBezTo>
                      <a:pt x="18450" y="20817"/>
                      <a:pt x="20412" y="18334"/>
                      <a:pt x="20968" y="14141"/>
                    </a:cubicBezTo>
                    <a:cubicBezTo>
                      <a:pt x="20974" y="14091"/>
                      <a:pt x="20982" y="14038"/>
                      <a:pt x="20989" y="13985"/>
                    </a:cubicBezTo>
                    <a:cubicBezTo>
                      <a:pt x="21600" y="9813"/>
                      <a:pt x="20460" y="6384"/>
                      <a:pt x="16957" y="3703"/>
                    </a:cubicBezTo>
                    <a:cubicBezTo>
                      <a:pt x="14676" y="1937"/>
                      <a:pt x="10910" y="877"/>
                      <a:pt x="7805" y="412"/>
                    </a:cubicBezTo>
                    <a:cubicBezTo>
                      <a:pt x="4688" y="-79"/>
                      <a:pt x="2230" y="25"/>
                      <a:pt x="2233" y="0"/>
                    </a:cubicBezTo>
                    <a:cubicBezTo>
                      <a:pt x="1356" y="6292"/>
                      <a:pt x="745" y="10673"/>
                      <a:pt x="0" y="16030"/>
                    </a:cubicBezTo>
                  </a:path>
                </a:pathLst>
              </a:custGeom>
              <a:solidFill>
                <a:schemeClr val="accent4">
                  <a:lumMod val="75000"/>
                </a:schemeClr>
              </a:solidFill>
              <a:ln w="12700" cap="flat" cmpd="sng">
                <a:noFill/>
                <a:miter lim="800000"/>
              </a:ln>
              <a:scene3d>
                <a:camera prst="orthographicFront"/>
                <a:lightRig rig="threePt" dir="t"/>
              </a:scene3d>
              <a:sp3d>
                <a:bevelT/>
              </a:sp3d>
            </p:spPr>
            <p:txBody>
              <a:bodyPr lIns="38100" tIns="38100" rIns="38100" bIns="38100" anchor="ctr"/>
              <a:lstStyle/>
              <a:p>
                <a:endParaRPr lang="zh-CN" altLang="en-US"/>
              </a:p>
            </p:txBody>
          </p:sp>
        </p:grpSp>
        <p:grpSp>
          <p:nvGrpSpPr>
            <p:cNvPr id="41" name="Group 1277"/>
            <p:cNvGrpSpPr/>
            <p:nvPr/>
          </p:nvGrpSpPr>
          <p:grpSpPr bwMode="auto">
            <a:xfrm rot="10800000" flipH="1">
              <a:off x="5591175" y="4261168"/>
              <a:ext cx="1462617" cy="569912"/>
              <a:chOff x="0" y="0"/>
              <a:chExt cx="3154022" cy="1635267"/>
            </a:xfrm>
          </p:grpSpPr>
          <p:sp>
            <p:nvSpPr>
              <p:cNvPr id="42" name="Shape 1275"/>
              <p:cNvSpPr>
                <a:spLocks noChangeArrowheads="1"/>
              </p:cNvSpPr>
              <p:nvPr/>
            </p:nvSpPr>
            <p:spPr bwMode="auto">
              <a:xfrm>
                <a:off x="0" y="0"/>
                <a:ext cx="775809" cy="1150325"/>
              </a:xfrm>
              <a:custGeom>
                <a:avLst/>
                <a:gdLst>
                  <a:gd name="T0" fmla="*/ 0 w 20197"/>
                  <a:gd name="T1" fmla="*/ 0 h 20561"/>
                  <a:gd name="T2" fmla="*/ 0 w 20197"/>
                  <a:gd name="T3" fmla="*/ 0 h 20561"/>
                  <a:gd name="T4" fmla="*/ 0 w 20197"/>
                  <a:gd name="T5" fmla="*/ 0 h 20561"/>
                  <a:gd name="T6" fmla="*/ 0 w 20197"/>
                  <a:gd name="T7" fmla="*/ 0 h 20561"/>
                  <a:gd name="T8" fmla="*/ 0 60000 65536"/>
                  <a:gd name="T9" fmla="*/ 0 60000 65536"/>
                  <a:gd name="T10" fmla="*/ 0 60000 65536"/>
                  <a:gd name="T11" fmla="*/ 0 60000 65536"/>
                  <a:gd name="T12" fmla="*/ 0 w 20197"/>
                  <a:gd name="T13" fmla="*/ 0 h 20561"/>
                  <a:gd name="T14" fmla="*/ 20197 w 20197"/>
                  <a:gd name="T15" fmla="*/ 20561 h 20561"/>
                </a:gdLst>
                <a:ahLst/>
                <a:cxnLst>
                  <a:cxn ang="T8">
                    <a:pos x="T0" y="T1"/>
                  </a:cxn>
                  <a:cxn ang="T9">
                    <a:pos x="T2" y="T3"/>
                  </a:cxn>
                  <a:cxn ang="T10">
                    <a:pos x="T4" y="T5"/>
                  </a:cxn>
                  <a:cxn ang="T11">
                    <a:pos x="T6" y="T7"/>
                  </a:cxn>
                </a:cxnLst>
                <a:rect l="T12" t="T13" r="T14" b="T15"/>
                <a:pathLst>
                  <a:path w="20197" h="20561">
                    <a:moveTo>
                      <a:pt x="14114" y="20561"/>
                    </a:moveTo>
                    <a:cubicBezTo>
                      <a:pt x="4792" y="19243"/>
                      <a:pt x="-1403" y="13631"/>
                      <a:pt x="274" y="8032"/>
                    </a:cubicBezTo>
                    <a:cubicBezTo>
                      <a:pt x="1956" y="2433"/>
                      <a:pt x="10875" y="-1039"/>
                      <a:pt x="20197" y="279"/>
                    </a:cubicBezTo>
                    <a:cubicBezTo>
                      <a:pt x="20197" y="279"/>
                      <a:pt x="14114" y="20561"/>
                      <a:pt x="14114" y="20561"/>
                    </a:cubicBezTo>
                    <a:close/>
                  </a:path>
                </a:pathLst>
              </a:custGeom>
              <a:solidFill>
                <a:schemeClr val="accent4">
                  <a:lumMod val="75000"/>
                </a:schemeClr>
              </a:solidFill>
              <a:ln w="12700" cap="flat" cmpd="sng">
                <a:noFill/>
                <a:miter lim="800000"/>
              </a:ln>
              <a:scene3d>
                <a:camera prst="orthographicFront"/>
                <a:lightRig rig="threePt" dir="t"/>
              </a:scene3d>
              <a:sp3d>
                <a:bevelT/>
              </a:sp3d>
            </p:spPr>
            <p:txBody>
              <a:bodyPr lIns="38100" tIns="38100" rIns="38100" bIns="38100" anchor="ctr"/>
              <a:lstStyle/>
              <a:p>
                <a:endParaRPr lang="zh-CN" altLang="en-US"/>
              </a:p>
            </p:txBody>
          </p:sp>
          <p:sp>
            <p:nvSpPr>
              <p:cNvPr id="43" name="Shape 1276"/>
              <p:cNvSpPr>
                <a:spLocks noChangeArrowheads="1"/>
              </p:cNvSpPr>
              <p:nvPr/>
            </p:nvSpPr>
            <p:spPr bwMode="auto">
              <a:xfrm>
                <a:off x="839287" y="60428"/>
                <a:ext cx="2314736" cy="1574840"/>
              </a:xfrm>
              <a:custGeom>
                <a:avLst/>
                <a:gdLst>
                  <a:gd name="T0" fmla="*/ 0 w 21146"/>
                  <a:gd name="T1" fmla="*/ 0 h 21274"/>
                  <a:gd name="T2" fmla="*/ 0 w 21146"/>
                  <a:gd name="T3" fmla="*/ 0 h 21274"/>
                  <a:gd name="T4" fmla="*/ 0 w 21146"/>
                  <a:gd name="T5" fmla="*/ 0 h 21274"/>
                  <a:gd name="T6" fmla="*/ 0 w 21146"/>
                  <a:gd name="T7" fmla="*/ 0 h 21274"/>
                  <a:gd name="T8" fmla="*/ 0 60000 65536"/>
                  <a:gd name="T9" fmla="*/ 0 60000 65536"/>
                  <a:gd name="T10" fmla="*/ 0 60000 65536"/>
                  <a:gd name="T11" fmla="*/ 0 60000 65536"/>
                  <a:gd name="T12" fmla="*/ 0 w 21146"/>
                  <a:gd name="T13" fmla="*/ 0 h 21274"/>
                  <a:gd name="T14" fmla="*/ 21146 w 21146"/>
                  <a:gd name="T15" fmla="*/ 21274 h 21274"/>
                </a:gdLst>
                <a:ahLst/>
                <a:cxnLst>
                  <a:cxn ang="T8">
                    <a:pos x="T0" y="T1"/>
                  </a:cxn>
                  <a:cxn ang="T9">
                    <a:pos x="T2" y="T3"/>
                  </a:cxn>
                  <a:cxn ang="T10">
                    <a:pos x="T4" y="T5"/>
                  </a:cxn>
                  <a:cxn ang="T11">
                    <a:pos x="T6" y="T7"/>
                  </a:cxn>
                </a:cxnLst>
                <a:rect l="T12" t="T13" r="T14" b="T15"/>
                <a:pathLst>
                  <a:path w="21146" h="21274">
                    <a:moveTo>
                      <a:pt x="0" y="16030"/>
                    </a:moveTo>
                    <a:cubicBezTo>
                      <a:pt x="5" y="16003"/>
                      <a:pt x="2233" y="17535"/>
                      <a:pt x="5230" y="18906"/>
                    </a:cubicBezTo>
                    <a:cubicBezTo>
                      <a:pt x="8206" y="20294"/>
                      <a:pt x="11949" y="21521"/>
                      <a:pt x="14514" y="21231"/>
                    </a:cubicBezTo>
                    <a:cubicBezTo>
                      <a:pt x="18450" y="20817"/>
                      <a:pt x="20412" y="18334"/>
                      <a:pt x="20968" y="14141"/>
                    </a:cubicBezTo>
                    <a:cubicBezTo>
                      <a:pt x="20974" y="14091"/>
                      <a:pt x="20982" y="14038"/>
                      <a:pt x="20989" y="13985"/>
                    </a:cubicBezTo>
                    <a:cubicBezTo>
                      <a:pt x="21600" y="9813"/>
                      <a:pt x="20460" y="6384"/>
                      <a:pt x="16957" y="3703"/>
                    </a:cubicBezTo>
                    <a:cubicBezTo>
                      <a:pt x="14676" y="1937"/>
                      <a:pt x="10910" y="877"/>
                      <a:pt x="7805" y="412"/>
                    </a:cubicBezTo>
                    <a:cubicBezTo>
                      <a:pt x="4688" y="-79"/>
                      <a:pt x="2230" y="25"/>
                      <a:pt x="2233" y="0"/>
                    </a:cubicBezTo>
                    <a:cubicBezTo>
                      <a:pt x="1356" y="6292"/>
                      <a:pt x="745" y="10673"/>
                      <a:pt x="0" y="16030"/>
                    </a:cubicBezTo>
                  </a:path>
                </a:pathLst>
              </a:custGeom>
              <a:solidFill>
                <a:schemeClr val="accent4">
                  <a:lumMod val="75000"/>
                </a:schemeClr>
              </a:solidFill>
              <a:ln w="12700" cap="flat" cmpd="sng">
                <a:noFill/>
                <a:miter lim="800000"/>
              </a:ln>
              <a:scene3d>
                <a:camera prst="orthographicFront"/>
                <a:lightRig rig="threePt" dir="t"/>
              </a:scene3d>
              <a:sp3d>
                <a:bevelT/>
              </a:sp3d>
            </p:spPr>
            <p:txBody>
              <a:bodyPr lIns="38100" tIns="38100" rIns="38100" bIns="38100" anchor="ctr"/>
              <a:lstStyle/>
              <a:p>
                <a:endParaRPr lang="zh-CN" altLang="en-US"/>
              </a:p>
            </p:txBody>
          </p:sp>
        </p:grpSp>
        <p:grpSp>
          <p:nvGrpSpPr>
            <p:cNvPr id="44" name="Group 1282"/>
            <p:cNvGrpSpPr/>
            <p:nvPr/>
          </p:nvGrpSpPr>
          <p:grpSpPr bwMode="auto">
            <a:xfrm>
              <a:off x="6692899" y="3870643"/>
              <a:ext cx="1464733" cy="569912"/>
              <a:chOff x="0" y="0"/>
              <a:chExt cx="3154022" cy="1635267"/>
            </a:xfrm>
          </p:grpSpPr>
          <p:sp>
            <p:nvSpPr>
              <p:cNvPr id="45" name="Shape 1280"/>
              <p:cNvSpPr>
                <a:spLocks noChangeArrowheads="1"/>
              </p:cNvSpPr>
              <p:nvPr/>
            </p:nvSpPr>
            <p:spPr bwMode="auto">
              <a:xfrm>
                <a:off x="0" y="0"/>
                <a:ext cx="775809" cy="1150325"/>
              </a:xfrm>
              <a:custGeom>
                <a:avLst/>
                <a:gdLst>
                  <a:gd name="T0" fmla="*/ 0 w 20197"/>
                  <a:gd name="T1" fmla="*/ 0 h 20561"/>
                  <a:gd name="T2" fmla="*/ 0 w 20197"/>
                  <a:gd name="T3" fmla="*/ 0 h 20561"/>
                  <a:gd name="T4" fmla="*/ 0 w 20197"/>
                  <a:gd name="T5" fmla="*/ 0 h 20561"/>
                  <a:gd name="T6" fmla="*/ 0 w 20197"/>
                  <a:gd name="T7" fmla="*/ 0 h 20561"/>
                  <a:gd name="T8" fmla="*/ 0 60000 65536"/>
                  <a:gd name="T9" fmla="*/ 0 60000 65536"/>
                  <a:gd name="T10" fmla="*/ 0 60000 65536"/>
                  <a:gd name="T11" fmla="*/ 0 60000 65536"/>
                  <a:gd name="T12" fmla="*/ 0 w 20197"/>
                  <a:gd name="T13" fmla="*/ 0 h 20561"/>
                  <a:gd name="T14" fmla="*/ 20197 w 20197"/>
                  <a:gd name="T15" fmla="*/ 20561 h 20561"/>
                </a:gdLst>
                <a:ahLst/>
                <a:cxnLst>
                  <a:cxn ang="T8">
                    <a:pos x="T0" y="T1"/>
                  </a:cxn>
                  <a:cxn ang="T9">
                    <a:pos x="T2" y="T3"/>
                  </a:cxn>
                  <a:cxn ang="T10">
                    <a:pos x="T4" y="T5"/>
                  </a:cxn>
                  <a:cxn ang="T11">
                    <a:pos x="T6" y="T7"/>
                  </a:cxn>
                </a:cxnLst>
                <a:rect l="T12" t="T13" r="T14" b="T15"/>
                <a:pathLst>
                  <a:path w="20197" h="20561">
                    <a:moveTo>
                      <a:pt x="14114" y="20561"/>
                    </a:moveTo>
                    <a:cubicBezTo>
                      <a:pt x="4792" y="19243"/>
                      <a:pt x="-1403" y="13631"/>
                      <a:pt x="274" y="8032"/>
                    </a:cubicBezTo>
                    <a:cubicBezTo>
                      <a:pt x="1956" y="2433"/>
                      <a:pt x="10875" y="-1039"/>
                      <a:pt x="20197" y="279"/>
                    </a:cubicBezTo>
                    <a:cubicBezTo>
                      <a:pt x="20197" y="279"/>
                      <a:pt x="14114" y="20561"/>
                      <a:pt x="14114" y="20561"/>
                    </a:cubicBezTo>
                    <a:close/>
                  </a:path>
                </a:pathLst>
              </a:custGeom>
              <a:solidFill>
                <a:schemeClr val="accent4">
                  <a:lumMod val="75000"/>
                </a:schemeClr>
              </a:solidFill>
              <a:ln w="12700" cap="flat" cmpd="sng">
                <a:noFill/>
                <a:miter lim="800000"/>
              </a:ln>
              <a:scene3d>
                <a:camera prst="orthographicFront"/>
                <a:lightRig rig="threePt" dir="t"/>
              </a:scene3d>
              <a:sp3d>
                <a:bevelT/>
              </a:sp3d>
            </p:spPr>
            <p:txBody>
              <a:bodyPr lIns="38100" tIns="38100" rIns="38100" bIns="38100" anchor="ctr"/>
              <a:lstStyle/>
              <a:p>
                <a:endParaRPr lang="zh-CN" altLang="en-US"/>
              </a:p>
            </p:txBody>
          </p:sp>
          <p:sp>
            <p:nvSpPr>
              <p:cNvPr id="46" name="Shape 1281"/>
              <p:cNvSpPr>
                <a:spLocks noChangeArrowheads="1"/>
              </p:cNvSpPr>
              <p:nvPr/>
            </p:nvSpPr>
            <p:spPr bwMode="auto">
              <a:xfrm>
                <a:off x="839287" y="60428"/>
                <a:ext cx="2314736" cy="1574840"/>
              </a:xfrm>
              <a:custGeom>
                <a:avLst/>
                <a:gdLst>
                  <a:gd name="T0" fmla="*/ 0 w 21146"/>
                  <a:gd name="T1" fmla="*/ 0 h 21274"/>
                  <a:gd name="T2" fmla="*/ 0 w 21146"/>
                  <a:gd name="T3" fmla="*/ 0 h 21274"/>
                  <a:gd name="T4" fmla="*/ 0 w 21146"/>
                  <a:gd name="T5" fmla="*/ 0 h 21274"/>
                  <a:gd name="T6" fmla="*/ 0 w 21146"/>
                  <a:gd name="T7" fmla="*/ 0 h 21274"/>
                  <a:gd name="T8" fmla="*/ 0 60000 65536"/>
                  <a:gd name="T9" fmla="*/ 0 60000 65536"/>
                  <a:gd name="T10" fmla="*/ 0 60000 65536"/>
                  <a:gd name="T11" fmla="*/ 0 60000 65536"/>
                  <a:gd name="T12" fmla="*/ 0 w 21146"/>
                  <a:gd name="T13" fmla="*/ 0 h 21274"/>
                  <a:gd name="T14" fmla="*/ 21146 w 21146"/>
                  <a:gd name="T15" fmla="*/ 21274 h 21274"/>
                </a:gdLst>
                <a:ahLst/>
                <a:cxnLst>
                  <a:cxn ang="T8">
                    <a:pos x="T0" y="T1"/>
                  </a:cxn>
                  <a:cxn ang="T9">
                    <a:pos x="T2" y="T3"/>
                  </a:cxn>
                  <a:cxn ang="T10">
                    <a:pos x="T4" y="T5"/>
                  </a:cxn>
                  <a:cxn ang="T11">
                    <a:pos x="T6" y="T7"/>
                  </a:cxn>
                </a:cxnLst>
                <a:rect l="T12" t="T13" r="T14" b="T15"/>
                <a:pathLst>
                  <a:path w="21146" h="21274">
                    <a:moveTo>
                      <a:pt x="0" y="16030"/>
                    </a:moveTo>
                    <a:cubicBezTo>
                      <a:pt x="5" y="16003"/>
                      <a:pt x="2233" y="17535"/>
                      <a:pt x="5230" y="18906"/>
                    </a:cubicBezTo>
                    <a:cubicBezTo>
                      <a:pt x="8206" y="20294"/>
                      <a:pt x="11949" y="21521"/>
                      <a:pt x="14514" y="21231"/>
                    </a:cubicBezTo>
                    <a:cubicBezTo>
                      <a:pt x="18450" y="20817"/>
                      <a:pt x="20412" y="18334"/>
                      <a:pt x="20968" y="14141"/>
                    </a:cubicBezTo>
                    <a:cubicBezTo>
                      <a:pt x="20974" y="14091"/>
                      <a:pt x="20982" y="14038"/>
                      <a:pt x="20989" y="13985"/>
                    </a:cubicBezTo>
                    <a:cubicBezTo>
                      <a:pt x="21600" y="9813"/>
                      <a:pt x="20460" y="6384"/>
                      <a:pt x="16957" y="3703"/>
                    </a:cubicBezTo>
                    <a:cubicBezTo>
                      <a:pt x="14676" y="1937"/>
                      <a:pt x="10910" y="877"/>
                      <a:pt x="7805" y="412"/>
                    </a:cubicBezTo>
                    <a:cubicBezTo>
                      <a:pt x="4688" y="-79"/>
                      <a:pt x="2230" y="25"/>
                      <a:pt x="2233" y="0"/>
                    </a:cubicBezTo>
                    <a:cubicBezTo>
                      <a:pt x="1356" y="6292"/>
                      <a:pt x="745" y="10673"/>
                      <a:pt x="0" y="16030"/>
                    </a:cubicBezTo>
                  </a:path>
                </a:pathLst>
              </a:custGeom>
              <a:solidFill>
                <a:schemeClr val="accent4">
                  <a:lumMod val="75000"/>
                </a:schemeClr>
              </a:solidFill>
              <a:ln w="12700" cap="flat" cmpd="sng">
                <a:noFill/>
                <a:miter lim="800000"/>
              </a:ln>
              <a:scene3d>
                <a:camera prst="orthographicFront"/>
                <a:lightRig rig="threePt" dir="t"/>
              </a:scene3d>
              <a:sp3d>
                <a:bevelT/>
              </a:sp3d>
            </p:spPr>
            <p:txBody>
              <a:bodyPr lIns="38100" tIns="38100" rIns="38100" bIns="38100" anchor="ctr"/>
              <a:lstStyle/>
              <a:p>
                <a:endParaRPr lang="zh-CN" altLang="en-US"/>
              </a:p>
            </p:txBody>
          </p:sp>
        </p:grpSp>
        <p:sp>
          <p:nvSpPr>
            <p:cNvPr id="47" name="Shape 1285"/>
            <p:cNvSpPr>
              <a:spLocks noChangeArrowheads="1"/>
            </p:cNvSpPr>
            <p:nvPr/>
          </p:nvSpPr>
          <p:spPr bwMode="auto">
            <a:xfrm>
              <a:off x="868607" y="4884237"/>
              <a:ext cx="1443567" cy="30162"/>
            </a:xfrm>
            <a:prstGeom prst="rect">
              <a:avLst/>
            </a:prstGeom>
            <a:solidFill>
              <a:schemeClr val="accent4">
                <a:lumMod val="75000"/>
              </a:schemeClr>
            </a:solidFill>
            <a:ln w="12700">
              <a:noFill/>
              <a:miter lim="800000"/>
            </a:ln>
          </p:spPr>
          <p:txBody>
            <a:bodyPr lIns="38785" tIns="38785" rIns="38785" bIns="38785" anchor="ctr"/>
            <a:lstStyle/>
            <a:p>
              <a:pPr>
                <a:buFont typeface="Arial" panose="020B0604020202020204" pitchFamily="34" charset="0"/>
                <a:buNone/>
              </a:pPr>
              <a:endParaRPr lang="zh-CN" altLang="zh-CN">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Shape 1289"/>
            <p:cNvSpPr>
              <a:spLocks noChangeArrowheads="1"/>
            </p:cNvSpPr>
            <p:nvPr/>
          </p:nvSpPr>
          <p:spPr bwMode="auto">
            <a:xfrm>
              <a:off x="1829961" y="3710305"/>
              <a:ext cx="1445684" cy="31750"/>
            </a:xfrm>
            <a:prstGeom prst="rect">
              <a:avLst/>
            </a:prstGeom>
            <a:solidFill>
              <a:schemeClr val="accent4">
                <a:lumMod val="75000"/>
              </a:schemeClr>
            </a:solidFill>
            <a:ln w="12700">
              <a:noFill/>
              <a:miter lim="800000"/>
            </a:ln>
          </p:spPr>
          <p:txBody>
            <a:bodyPr lIns="38785" tIns="38785" rIns="38785" bIns="38785" anchor="ctr"/>
            <a:lstStyle/>
            <a:p>
              <a:pPr>
                <a:buFont typeface="Arial" panose="020B0604020202020204" pitchFamily="34" charset="0"/>
                <a:buNone/>
              </a:pPr>
              <a:endParaRPr lang="zh-CN" altLang="zh-CN" dirty="0">
                <a:solidFill>
                  <a:srgbClr val="000000"/>
                </a:solidFill>
                <a:highlight>
                  <a:srgbClr val="00FFFF"/>
                </a:highligh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Shape 1293"/>
            <p:cNvSpPr>
              <a:spLocks noChangeArrowheads="1"/>
            </p:cNvSpPr>
            <p:nvPr/>
          </p:nvSpPr>
          <p:spPr bwMode="auto">
            <a:xfrm>
              <a:off x="2945974" y="4884237"/>
              <a:ext cx="1445683" cy="30162"/>
            </a:xfrm>
            <a:prstGeom prst="rect">
              <a:avLst/>
            </a:prstGeom>
            <a:solidFill>
              <a:schemeClr val="accent4">
                <a:lumMod val="75000"/>
              </a:schemeClr>
            </a:solidFill>
            <a:ln w="12700">
              <a:noFill/>
              <a:miter lim="800000"/>
            </a:ln>
          </p:spPr>
          <p:txBody>
            <a:bodyPr lIns="38785" tIns="38785" rIns="38785" bIns="38785" anchor="ctr"/>
            <a:lstStyle/>
            <a:p>
              <a:pPr>
                <a:buFont typeface="Arial" panose="020B0604020202020204" pitchFamily="34" charset="0"/>
                <a:buNone/>
              </a:pPr>
              <a:endParaRPr lang="zh-CN" altLang="zh-CN">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Shape 1297"/>
            <p:cNvSpPr>
              <a:spLocks noChangeArrowheads="1"/>
            </p:cNvSpPr>
            <p:nvPr/>
          </p:nvSpPr>
          <p:spPr bwMode="auto">
            <a:xfrm>
              <a:off x="4100310" y="3710305"/>
              <a:ext cx="1443567" cy="31750"/>
            </a:xfrm>
            <a:prstGeom prst="rect">
              <a:avLst/>
            </a:prstGeom>
            <a:solidFill>
              <a:schemeClr val="accent4">
                <a:lumMod val="75000"/>
              </a:schemeClr>
            </a:solidFill>
            <a:ln w="12700">
              <a:noFill/>
              <a:miter lim="800000"/>
            </a:ln>
          </p:spPr>
          <p:txBody>
            <a:bodyPr lIns="38785" tIns="38785" rIns="38785" bIns="38785" anchor="ctr"/>
            <a:lstStyle/>
            <a:p>
              <a:pPr>
                <a:buFont typeface="Arial" panose="020B0604020202020204" pitchFamily="34" charset="0"/>
                <a:buNone/>
              </a:pPr>
              <a:endParaRPr lang="zh-CN" altLang="zh-CN">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Shape 1301"/>
            <p:cNvSpPr>
              <a:spLocks noChangeArrowheads="1"/>
            </p:cNvSpPr>
            <p:nvPr/>
          </p:nvSpPr>
          <p:spPr bwMode="auto">
            <a:xfrm>
              <a:off x="5230684" y="4884237"/>
              <a:ext cx="1445684" cy="30162"/>
            </a:xfrm>
            <a:prstGeom prst="rect">
              <a:avLst/>
            </a:prstGeom>
            <a:solidFill>
              <a:schemeClr val="accent4">
                <a:lumMod val="75000"/>
              </a:schemeClr>
            </a:solidFill>
            <a:ln w="12700">
              <a:noFill/>
              <a:miter lim="800000"/>
            </a:ln>
          </p:spPr>
          <p:txBody>
            <a:bodyPr lIns="38785" tIns="38785" rIns="38785" bIns="38785" anchor="ctr"/>
            <a:lstStyle/>
            <a:p>
              <a:pPr>
                <a:buFont typeface="Arial" panose="020B0604020202020204" pitchFamily="34" charset="0"/>
                <a:buNone/>
              </a:pPr>
              <a:endParaRPr lang="zh-CN" altLang="zh-CN">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Shape 1305"/>
            <p:cNvSpPr>
              <a:spLocks noChangeArrowheads="1"/>
            </p:cNvSpPr>
            <p:nvPr/>
          </p:nvSpPr>
          <p:spPr bwMode="auto">
            <a:xfrm>
              <a:off x="6640215" y="3710305"/>
              <a:ext cx="1445683" cy="31750"/>
            </a:xfrm>
            <a:prstGeom prst="rect">
              <a:avLst/>
            </a:prstGeom>
            <a:solidFill>
              <a:schemeClr val="accent4">
                <a:lumMod val="75000"/>
              </a:schemeClr>
            </a:solidFill>
            <a:ln w="12700">
              <a:noFill/>
              <a:miter lim="800000"/>
            </a:ln>
          </p:spPr>
          <p:txBody>
            <a:bodyPr lIns="38785" tIns="38785" rIns="38785" bIns="38785" anchor="ctr"/>
            <a:lstStyle/>
            <a:p>
              <a:pPr>
                <a:buFont typeface="Arial" panose="020B0604020202020204" pitchFamily="34" charset="0"/>
                <a:buNone/>
              </a:pPr>
              <a:endParaRPr lang="zh-CN" altLang="zh-CN">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Rectangle 72"/>
            <p:cNvSpPr>
              <a:spLocks noChangeArrowheads="1"/>
            </p:cNvSpPr>
            <p:nvPr/>
          </p:nvSpPr>
          <p:spPr bwMode="auto">
            <a:xfrm rot="20935422">
              <a:off x="1359390" y="4392814"/>
              <a:ext cx="1374408" cy="255160"/>
            </a:xfrm>
            <a:prstGeom prst="rect">
              <a:avLst/>
            </a:prstGeom>
            <a:noFill/>
            <a:ln w="9525">
              <a:noFill/>
              <a:miter lim="800000"/>
            </a:ln>
          </p:spPr>
          <p:txBody>
            <a:bodyPr wrap="square" lIns="69813" tIns="34906" rIns="69813" bIns="34906">
              <a:spAutoFit/>
            </a:bodyPr>
            <a:lstStyle/>
            <a:p>
              <a:pPr algn="ctr">
                <a:buFont typeface="Arial" panose="020B0604020202020204" pitchFamily="34" charset="0"/>
                <a:buNone/>
              </a:pPr>
              <a:r>
                <a:rPr lang="zh-CN" altLang="en-US" sz="1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责任与承诺</a:t>
              </a:r>
              <a:endParaRPr lang="en-US" altLang="zh-CN" sz="1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TextBox 41"/>
            <p:cNvSpPr>
              <a:spLocks noChangeArrowheads="1"/>
            </p:cNvSpPr>
            <p:nvPr/>
          </p:nvSpPr>
          <p:spPr bwMode="auto">
            <a:xfrm>
              <a:off x="1038139" y="3282755"/>
              <a:ext cx="4231775" cy="246221"/>
            </a:xfrm>
            <a:prstGeom prst="rect">
              <a:avLst/>
            </a:prstGeom>
            <a:noFill/>
            <a:ln w="9525">
              <a:noFill/>
              <a:miter lim="800000"/>
            </a:ln>
          </p:spPr>
          <p:txBody>
            <a:bodyPr wrap="square" lIns="0" tIns="0" rIns="0" bIns="0">
              <a:spAutoFit/>
            </a:bodyPr>
            <a:lstStyle/>
            <a:p>
              <a:pPr>
                <a:buFont typeface="Arial" panose="020B0604020202020204" pitchFamily="34" charset="0"/>
                <a:buNone/>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面临“二次创业”的企业高管团队</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Rectangle 137"/>
            <p:cNvSpPr>
              <a:spLocks noChangeArrowheads="1"/>
            </p:cNvSpPr>
            <p:nvPr/>
          </p:nvSpPr>
          <p:spPr bwMode="auto">
            <a:xfrm rot="594578">
              <a:off x="2604953" y="4011724"/>
              <a:ext cx="1094356" cy="255160"/>
            </a:xfrm>
            <a:prstGeom prst="rect">
              <a:avLst/>
            </a:prstGeom>
            <a:noFill/>
            <a:ln w="9525">
              <a:noFill/>
              <a:miter lim="800000"/>
            </a:ln>
          </p:spPr>
          <p:txBody>
            <a:bodyPr wrap="square" lIns="69813" tIns="34906" rIns="69813" bIns="34906">
              <a:spAutoFit/>
            </a:bodyPr>
            <a:lstStyle/>
            <a:p>
              <a:pPr algn="ctr">
                <a:buFont typeface="Arial" panose="020B0604020202020204" pitchFamily="34" charset="0"/>
                <a:buNone/>
              </a:pPr>
              <a:r>
                <a:rPr lang="zh-CN" altLang="en-US" sz="1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促动激情</a:t>
              </a:r>
              <a:endParaRPr lang="en-US" altLang="zh-CN" sz="1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Rectangle 142"/>
            <p:cNvSpPr>
              <a:spLocks noChangeArrowheads="1"/>
            </p:cNvSpPr>
            <p:nvPr/>
          </p:nvSpPr>
          <p:spPr bwMode="auto">
            <a:xfrm rot="20856683">
              <a:off x="3697994" y="4379743"/>
              <a:ext cx="1129348" cy="255160"/>
            </a:xfrm>
            <a:prstGeom prst="rect">
              <a:avLst/>
            </a:prstGeom>
            <a:noFill/>
            <a:ln w="9525">
              <a:noFill/>
              <a:miter lim="800000"/>
            </a:ln>
          </p:spPr>
          <p:txBody>
            <a:bodyPr wrap="square" lIns="69813" tIns="34906" rIns="69813" bIns="34906">
              <a:spAutoFit/>
            </a:bodyPr>
            <a:lstStyle/>
            <a:p>
              <a:pPr algn="ctr">
                <a:buFont typeface="Arial" panose="020B0604020202020204" pitchFamily="34" charset="0"/>
                <a:buNone/>
              </a:pPr>
              <a:r>
                <a:rPr lang="zh-CN" altLang="en-US" sz="1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目标共识</a:t>
              </a:r>
              <a:endParaRPr lang="en-US" altLang="zh-CN" sz="1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Rectangle 143"/>
            <p:cNvSpPr>
              <a:spLocks noChangeArrowheads="1"/>
            </p:cNvSpPr>
            <p:nvPr/>
          </p:nvSpPr>
          <p:spPr bwMode="auto">
            <a:xfrm rot="630609">
              <a:off x="4743381" y="4010176"/>
              <a:ext cx="1305155" cy="255160"/>
            </a:xfrm>
            <a:prstGeom prst="rect">
              <a:avLst/>
            </a:prstGeom>
            <a:noFill/>
            <a:ln w="9525">
              <a:noFill/>
              <a:miter lim="800000"/>
            </a:ln>
          </p:spPr>
          <p:txBody>
            <a:bodyPr wrap="square" lIns="69813" tIns="34906" rIns="69813" bIns="34906">
              <a:spAutoFit/>
            </a:bodyPr>
            <a:lstStyle/>
            <a:p>
              <a:pPr algn="ctr">
                <a:buFont typeface="Arial" panose="020B0604020202020204" pitchFamily="34" charset="0"/>
                <a:buNone/>
              </a:pPr>
              <a:r>
                <a:rPr lang="zh-CN" altLang="en-US" sz="1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团队融合</a:t>
              </a:r>
              <a:endParaRPr lang="en-US" altLang="zh-CN" sz="1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Rectangle 144"/>
            <p:cNvSpPr>
              <a:spLocks noChangeArrowheads="1"/>
            </p:cNvSpPr>
            <p:nvPr/>
          </p:nvSpPr>
          <p:spPr bwMode="auto">
            <a:xfrm rot="20816512">
              <a:off x="5872711" y="4405086"/>
              <a:ext cx="1117151" cy="255160"/>
            </a:xfrm>
            <a:prstGeom prst="rect">
              <a:avLst/>
            </a:prstGeom>
            <a:noFill/>
            <a:ln w="9525">
              <a:noFill/>
              <a:miter lim="800000"/>
            </a:ln>
          </p:spPr>
          <p:txBody>
            <a:bodyPr wrap="square" lIns="69813" tIns="34906" rIns="69813" bIns="34906">
              <a:spAutoFit/>
            </a:bodyPr>
            <a:lstStyle/>
            <a:p>
              <a:pPr algn="ctr">
                <a:buFont typeface="Arial" panose="020B0604020202020204" pitchFamily="34" charset="0"/>
                <a:buNone/>
              </a:pPr>
              <a:r>
                <a:rPr lang="zh-CN" altLang="en-US" sz="1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高效协同</a:t>
              </a:r>
              <a:endParaRPr lang="en-US" altLang="zh-CN" sz="1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Rectangle 145"/>
            <p:cNvSpPr>
              <a:spLocks noChangeArrowheads="1"/>
            </p:cNvSpPr>
            <p:nvPr/>
          </p:nvSpPr>
          <p:spPr bwMode="auto">
            <a:xfrm rot="847487">
              <a:off x="6967765" y="4036417"/>
              <a:ext cx="1192520" cy="255160"/>
            </a:xfrm>
            <a:prstGeom prst="rect">
              <a:avLst/>
            </a:prstGeom>
            <a:noFill/>
            <a:ln w="9525">
              <a:noFill/>
              <a:miter lim="800000"/>
            </a:ln>
          </p:spPr>
          <p:txBody>
            <a:bodyPr wrap="square" lIns="69813" tIns="34906" rIns="69813" bIns="34906">
              <a:spAutoFit/>
            </a:bodyPr>
            <a:lstStyle/>
            <a:p>
              <a:pPr algn="ctr">
                <a:buFont typeface="Arial" panose="020B0604020202020204" pitchFamily="34" charset="0"/>
                <a:buNone/>
              </a:pPr>
              <a:r>
                <a:rPr lang="zh-CN" altLang="en-US" sz="1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结果导向</a:t>
              </a:r>
              <a:endParaRPr lang="zh-CN" altLang="en-US" sz="1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TextBox 48"/>
            <p:cNvSpPr>
              <a:spLocks noChangeArrowheads="1"/>
            </p:cNvSpPr>
            <p:nvPr/>
          </p:nvSpPr>
          <p:spPr bwMode="auto">
            <a:xfrm>
              <a:off x="467658" y="5120005"/>
              <a:ext cx="3360023" cy="246221"/>
            </a:xfrm>
            <a:prstGeom prst="rect">
              <a:avLst/>
            </a:prstGeom>
            <a:noFill/>
            <a:ln w="9525">
              <a:noFill/>
              <a:miter lim="800000"/>
            </a:ln>
          </p:spPr>
          <p:txBody>
            <a:bodyPr wrap="square" lIns="0" tIns="0" rIns="0" bIns="0">
              <a:spAutoFit/>
            </a:bodyPr>
            <a:lstStyle/>
            <a:p>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快速成长期企业的高管团队</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TextBox 50"/>
            <p:cNvSpPr>
              <a:spLocks noChangeArrowheads="1"/>
            </p:cNvSpPr>
            <p:nvPr/>
          </p:nvSpPr>
          <p:spPr bwMode="auto">
            <a:xfrm>
              <a:off x="2795540" y="5404958"/>
              <a:ext cx="3279375" cy="246221"/>
            </a:xfrm>
            <a:prstGeom prst="rect">
              <a:avLst/>
            </a:prstGeom>
            <a:noFill/>
            <a:ln w="9525">
              <a:noFill/>
              <a:miter lim="800000"/>
            </a:ln>
          </p:spPr>
          <p:txBody>
            <a:bodyPr wrap="square" lIns="0" tIns="0" rIns="0" bIns="0">
              <a:spAutoFit/>
            </a:bodyPr>
            <a:lstStyle/>
            <a:p>
              <a:pPr>
                <a:buFont typeface="Arial" panose="020B0604020202020204" pitchFamily="34" charset="0"/>
                <a:buNone/>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战略转型期的高管团队</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TextBox 52"/>
            <p:cNvSpPr>
              <a:spLocks noChangeArrowheads="1"/>
            </p:cNvSpPr>
            <p:nvPr/>
          </p:nvSpPr>
          <p:spPr bwMode="auto">
            <a:xfrm>
              <a:off x="3972260" y="2893581"/>
              <a:ext cx="2880240" cy="246221"/>
            </a:xfrm>
            <a:prstGeom prst="rect">
              <a:avLst/>
            </a:prstGeom>
            <a:noFill/>
            <a:ln w="9525">
              <a:noFill/>
              <a:miter lim="800000"/>
            </a:ln>
          </p:spPr>
          <p:txBody>
            <a:bodyPr wrap="square" lIns="0" tIns="0" rIns="0" bIns="0">
              <a:spAutoFit/>
            </a:bodyPr>
            <a:lstStyle/>
            <a:p>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新决策团队磨合期</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TextBox 54"/>
            <p:cNvSpPr>
              <a:spLocks noChangeArrowheads="1"/>
            </p:cNvSpPr>
            <p:nvPr/>
          </p:nvSpPr>
          <p:spPr bwMode="auto">
            <a:xfrm>
              <a:off x="4564009" y="5120005"/>
              <a:ext cx="4042991" cy="246221"/>
            </a:xfrm>
            <a:prstGeom prst="rect">
              <a:avLst/>
            </a:prstGeom>
            <a:noFill/>
            <a:ln w="9525">
              <a:noFill/>
              <a:miter lim="800000"/>
            </a:ln>
          </p:spPr>
          <p:txBody>
            <a:bodyPr wrap="square" lIns="0" tIns="0" rIns="0" bIns="0">
              <a:spAutoFit/>
            </a:bodyPr>
            <a:lstStyle/>
            <a:p>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企业中坚力量</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不同业务单元领导</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TextBox 56"/>
            <p:cNvSpPr>
              <a:spLocks noChangeArrowheads="1"/>
            </p:cNvSpPr>
            <p:nvPr/>
          </p:nvSpPr>
          <p:spPr bwMode="auto">
            <a:xfrm>
              <a:off x="5580084" y="3282755"/>
              <a:ext cx="4224351" cy="246221"/>
            </a:xfrm>
            <a:prstGeom prst="rect">
              <a:avLst/>
            </a:prstGeom>
            <a:noFill/>
            <a:ln w="9525">
              <a:noFill/>
              <a:miter lim="800000"/>
            </a:ln>
          </p:spPr>
          <p:txBody>
            <a:bodyPr wrap="square" lIns="0" tIns="0" rIns="0" bIns="0">
              <a:spAutoFit/>
            </a:bodyPr>
            <a:lstStyle/>
            <a:p>
              <a:pPr>
                <a:buFont typeface="Arial" panose="020B0604020202020204" pitchFamily="34" charset="0"/>
                <a:buNone/>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新产品或新市场拓展团队</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销售团队</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4" name="图形 3" descr="指向右边的反手食指"/>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2190585">
            <a:off x="2141545" y="2809960"/>
            <a:ext cx="608472" cy="585011"/>
          </a:xfrm>
          <a:prstGeom prst="rect">
            <a:avLst/>
          </a:prstGeom>
        </p:spPr>
      </p:pic>
      <p:sp>
        <p:nvSpPr>
          <p:cNvPr id="5" name="文本框 4"/>
          <p:cNvSpPr txBox="1"/>
          <p:nvPr/>
        </p:nvSpPr>
        <p:spPr>
          <a:xfrm>
            <a:off x="1192822" y="2723042"/>
            <a:ext cx="1102148" cy="400110"/>
          </a:xfrm>
          <a:prstGeom prst="rect">
            <a:avLst/>
          </a:prstGeom>
          <a:noFill/>
        </p:spPr>
        <p:txBody>
          <a:bodyPr wrap="square" rtlCol="0">
            <a:spAutoFit/>
          </a:bodyPr>
          <a:lstStyle/>
          <a:p>
            <a:pPr algn="ctr"/>
            <a:r>
              <a:rPr kumimoji="1" lang="zh-CN" altLang="en-US" sz="2000" b="1" dirty="0">
                <a:solidFill>
                  <a:srgbClr val="FF6600"/>
                </a:solidFill>
              </a:rPr>
              <a:t>适用于</a:t>
            </a:r>
            <a:endParaRPr kumimoji="1" lang="zh-CN" altLang="en-US" sz="2000" b="1" dirty="0">
              <a:solidFill>
                <a:srgbClr val="FF6600"/>
              </a:solidFill>
            </a:endParaRPr>
          </a:p>
        </p:txBody>
      </p:sp>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2"/>
          <p:cNvSpPr txBox="1"/>
          <p:nvPr/>
        </p:nvSpPr>
        <p:spPr>
          <a:xfrm>
            <a:off x="965204" y="557147"/>
            <a:ext cx="4185761" cy="461665"/>
          </a:xfrm>
          <a:prstGeom prst="rect">
            <a:avLst/>
          </a:prstGeom>
          <a:noFill/>
        </p:spPr>
        <p:txBody>
          <a:bodyPr wrap="none" rtlCol="0">
            <a:spAutoFit/>
          </a:bodyPr>
          <a:lstStyle/>
          <a:p>
            <a:r>
              <a:rPr lang="zh-CN" altLang="en-US" sz="2400" b="1" dirty="0">
                <a:solidFill>
                  <a:srgbClr val="806D3E"/>
                </a:solidFill>
                <a:latin typeface="微软雅黑" panose="020B0503020204020204" pitchFamily="34" charset="-122"/>
                <a:ea typeface="微软雅黑" panose="020B0503020204020204" pitchFamily="34" charset="-122"/>
              </a:rPr>
              <a:t>“第一团队”组织生命力激发</a:t>
            </a:r>
            <a:endParaRPr lang="zh-CN" altLang="en-US" sz="2400" b="1" dirty="0">
              <a:solidFill>
                <a:srgbClr val="806D3E"/>
              </a:solidFill>
              <a:latin typeface="微软雅黑" panose="020B0503020204020204" pitchFamily="34" charset="-122"/>
              <a:ea typeface="微软雅黑" panose="020B0503020204020204" pitchFamily="34" charset="-122"/>
            </a:endParaRPr>
          </a:p>
        </p:txBody>
      </p:sp>
      <p:grpSp>
        <p:nvGrpSpPr>
          <p:cNvPr id="65" name="组合 64"/>
          <p:cNvGrpSpPr/>
          <p:nvPr/>
        </p:nvGrpSpPr>
        <p:grpSpPr>
          <a:xfrm>
            <a:off x="1150080" y="1346809"/>
            <a:ext cx="10112120" cy="4618957"/>
            <a:chOff x="454930" y="969043"/>
            <a:chExt cx="8373758" cy="3816604"/>
          </a:xfrm>
        </p:grpSpPr>
        <p:sp>
          <p:nvSpPr>
            <p:cNvPr id="66" name="Freeform 4433"/>
            <p:cNvSpPr/>
            <p:nvPr/>
          </p:nvSpPr>
          <p:spPr bwMode="auto">
            <a:xfrm>
              <a:off x="4906479" y="2894086"/>
              <a:ext cx="993810" cy="1523713"/>
            </a:xfrm>
            <a:custGeom>
              <a:avLst/>
              <a:gdLst>
                <a:gd name="T0" fmla="*/ 2147483647 w 760"/>
                <a:gd name="T1" fmla="*/ 2147483647 h 1166"/>
                <a:gd name="T2" fmla="*/ 2147483647 w 760"/>
                <a:gd name="T3" fmla="*/ 2147483647 h 1166"/>
                <a:gd name="T4" fmla="*/ 2147483647 w 760"/>
                <a:gd name="T5" fmla="*/ 2147483647 h 1166"/>
                <a:gd name="T6" fmla="*/ 2147483647 w 760"/>
                <a:gd name="T7" fmla="*/ 2147483647 h 1166"/>
                <a:gd name="T8" fmla="*/ 2147483647 w 760"/>
                <a:gd name="T9" fmla="*/ 2147483647 h 1166"/>
                <a:gd name="T10" fmla="*/ 2147483647 w 760"/>
                <a:gd name="T11" fmla="*/ 2147483647 h 1166"/>
                <a:gd name="T12" fmla="*/ 2147483647 w 760"/>
                <a:gd name="T13" fmla="*/ 2147483647 h 1166"/>
                <a:gd name="T14" fmla="*/ 2147483647 w 760"/>
                <a:gd name="T15" fmla="*/ 2147483647 h 1166"/>
                <a:gd name="T16" fmla="*/ 2147483647 w 760"/>
                <a:gd name="T17" fmla="*/ 2147483647 h 1166"/>
                <a:gd name="T18" fmla="*/ 2147483647 w 760"/>
                <a:gd name="T19" fmla="*/ 2147483647 h 1166"/>
                <a:gd name="T20" fmla="*/ 2147483647 w 760"/>
                <a:gd name="T21" fmla="*/ 2147483647 h 1166"/>
                <a:gd name="T22" fmla="*/ 2147483647 w 760"/>
                <a:gd name="T23" fmla="*/ 2147483647 h 1166"/>
                <a:gd name="T24" fmla="*/ 2147483647 w 760"/>
                <a:gd name="T25" fmla="*/ 2147483647 h 1166"/>
                <a:gd name="T26" fmla="*/ 2147483647 w 760"/>
                <a:gd name="T27" fmla="*/ 2147483647 h 1166"/>
                <a:gd name="T28" fmla="*/ 2147483647 w 760"/>
                <a:gd name="T29" fmla="*/ 2147483647 h 1166"/>
                <a:gd name="T30" fmla="*/ 2147483647 w 760"/>
                <a:gd name="T31" fmla="*/ 2147483647 h 1166"/>
                <a:gd name="T32" fmla="*/ 2147483647 w 760"/>
                <a:gd name="T33" fmla="*/ 2147483647 h 1166"/>
                <a:gd name="T34" fmla="*/ 2147483647 w 760"/>
                <a:gd name="T35" fmla="*/ 2147483647 h 1166"/>
                <a:gd name="T36" fmla="*/ 2147483647 w 760"/>
                <a:gd name="T37" fmla="*/ 2147483647 h 1166"/>
                <a:gd name="T38" fmla="*/ 2147483647 w 760"/>
                <a:gd name="T39" fmla="*/ 2147483647 h 1166"/>
                <a:gd name="T40" fmla="*/ 2147483647 w 760"/>
                <a:gd name="T41" fmla="*/ 2147483647 h 1166"/>
                <a:gd name="T42" fmla="*/ 2147483647 w 760"/>
                <a:gd name="T43" fmla="*/ 2147483647 h 1166"/>
                <a:gd name="T44" fmla="*/ 2147483647 w 760"/>
                <a:gd name="T45" fmla="*/ 2147483647 h 1166"/>
                <a:gd name="T46" fmla="*/ 2147483647 w 760"/>
                <a:gd name="T47" fmla="*/ 2147483647 h 1166"/>
                <a:gd name="T48" fmla="*/ 2147483647 w 760"/>
                <a:gd name="T49" fmla="*/ 2147483647 h 1166"/>
                <a:gd name="T50" fmla="*/ 2147483647 w 760"/>
                <a:gd name="T51" fmla="*/ 2147483647 h 1166"/>
                <a:gd name="T52" fmla="*/ 2147483647 w 760"/>
                <a:gd name="T53" fmla="*/ 2147483647 h 1166"/>
                <a:gd name="T54" fmla="*/ 2147483647 w 760"/>
                <a:gd name="T55" fmla="*/ 2147483647 h 1166"/>
                <a:gd name="T56" fmla="*/ 2147483647 w 760"/>
                <a:gd name="T57" fmla="*/ 2147483647 h 1166"/>
                <a:gd name="T58" fmla="*/ 2147483647 w 760"/>
                <a:gd name="T59" fmla="*/ 2147483647 h 1166"/>
                <a:gd name="T60" fmla="*/ 2147483647 w 760"/>
                <a:gd name="T61" fmla="*/ 2147483647 h 1166"/>
                <a:gd name="T62" fmla="*/ 2147483647 w 760"/>
                <a:gd name="T63" fmla="*/ 2147483647 h 1166"/>
                <a:gd name="T64" fmla="*/ 2147483647 w 760"/>
                <a:gd name="T65" fmla="*/ 2147483647 h 1166"/>
                <a:gd name="T66" fmla="*/ 2147483647 w 760"/>
                <a:gd name="T67" fmla="*/ 2147483647 h 1166"/>
                <a:gd name="T68" fmla="*/ 2147483647 w 760"/>
                <a:gd name="T69" fmla="*/ 2147483647 h 1166"/>
                <a:gd name="T70" fmla="*/ 2147483647 w 760"/>
                <a:gd name="T71" fmla="*/ 2147483647 h 1166"/>
                <a:gd name="T72" fmla="*/ 2147483647 w 760"/>
                <a:gd name="T73" fmla="*/ 2147483647 h 1166"/>
                <a:gd name="T74" fmla="*/ 2147483647 w 760"/>
                <a:gd name="T75" fmla="*/ 2147483647 h 1166"/>
                <a:gd name="T76" fmla="*/ 2147483647 w 760"/>
                <a:gd name="T77" fmla="*/ 2147483647 h 1166"/>
                <a:gd name="T78" fmla="*/ 2147483647 w 760"/>
                <a:gd name="T79" fmla="*/ 2147483647 h 1166"/>
                <a:gd name="T80" fmla="*/ 2147483647 w 760"/>
                <a:gd name="T81" fmla="*/ 2147483647 h 1166"/>
                <a:gd name="T82" fmla="*/ 2147483647 w 760"/>
                <a:gd name="T83" fmla="*/ 2147483647 h 1166"/>
                <a:gd name="T84" fmla="*/ 2147483647 w 760"/>
                <a:gd name="T85" fmla="*/ 2147483647 h 1166"/>
                <a:gd name="T86" fmla="*/ 2147483647 w 760"/>
                <a:gd name="T87" fmla="*/ 2147483647 h 1166"/>
                <a:gd name="T88" fmla="*/ 2147483647 w 760"/>
                <a:gd name="T89" fmla="*/ 0 h 1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60"/>
                <a:gd name="T136" fmla="*/ 0 h 1166"/>
                <a:gd name="T137" fmla="*/ 760 w 760"/>
                <a:gd name="T138" fmla="*/ 1166 h 1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60" h="1166">
                  <a:moveTo>
                    <a:pt x="534" y="0"/>
                  </a:moveTo>
                  <a:lnTo>
                    <a:pt x="234" y="2"/>
                  </a:lnTo>
                  <a:lnTo>
                    <a:pt x="0" y="407"/>
                  </a:lnTo>
                  <a:lnTo>
                    <a:pt x="152" y="662"/>
                  </a:lnTo>
                  <a:lnTo>
                    <a:pt x="260" y="476"/>
                  </a:lnTo>
                  <a:lnTo>
                    <a:pt x="262" y="474"/>
                  </a:lnTo>
                  <a:lnTo>
                    <a:pt x="268" y="472"/>
                  </a:lnTo>
                  <a:lnTo>
                    <a:pt x="284" y="472"/>
                  </a:lnTo>
                  <a:lnTo>
                    <a:pt x="306" y="476"/>
                  </a:lnTo>
                  <a:lnTo>
                    <a:pt x="330" y="482"/>
                  </a:lnTo>
                  <a:lnTo>
                    <a:pt x="376" y="496"/>
                  </a:lnTo>
                  <a:lnTo>
                    <a:pt x="402" y="506"/>
                  </a:lnTo>
                  <a:lnTo>
                    <a:pt x="424" y="516"/>
                  </a:lnTo>
                  <a:lnTo>
                    <a:pt x="444" y="528"/>
                  </a:lnTo>
                  <a:lnTo>
                    <a:pt x="464" y="542"/>
                  </a:lnTo>
                  <a:lnTo>
                    <a:pt x="484" y="556"/>
                  </a:lnTo>
                  <a:lnTo>
                    <a:pt x="502" y="574"/>
                  </a:lnTo>
                  <a:lnTo>
                    <a:pt x="518" y="590"/>
                  </a:lnTo>
                  <a:lnTo>
                    <a:pt x="532" y="610"/>
                  </a:lnTo>
                  <a:lnTo>
                    <a:pt x="546" y="630"/>
                  </a:lnTo>
                  <a:lnTo>
                    <a:pt x="556" y="652"/>
                  </a:lnTo>
                  <a:lnTo>
                    <a:pt x="566" y="676"/>
                  </a:lnTo>
                  <a:lnTo>
                    <a:pt x="572" y="700"/>
                  </a:lnTo>
                  <a:lnTo>
                    <a:pt x="576" y="726"/>
                  </a:lnTo>
                  <a:lnTo>
                    <a:pt x="576" y="752"/>
                  </a:lnTo>
                  <a:lnTo>
                    <a:pt x="576" y="776"/>
                  </a:lnTo>
                  <a:lnTo>
                    <a:pt x="574" y="804"/>
                  </a:lnTo>
                  <a:lnTo>
                    <a:pt x="570" y="830"/>
                  </a:lnTo>
                  <a:lnTo>
                    <a:pt x="564" y="856"/>
                  </a:lnTo>
                  <a:lnTo>
                    <a:pt x="556" y="880"/>
                  </a:lnTo>
                  <a:lnTo>
                    <a:pt x="548" y="906"/>
                  </a:lnTo>
                  <a:lnTo>
                    <a:pt x="538" y="930"/>
                  </a:lnTo>
                  <a:lnTo>
                    <a:pt x="516" y="978"/>
                  </a:lnTo>
                  <a:lnTo>
                    <a:pt x="492" y="1020"/>
                  </a:lnTo>
                  <a:lnTo>
                    <a:pt x="476" y="1042"/>
                  </a:lnTo>
                  <a:lnTo>
                    <a:pt x="458" y="1064"/>
                  </a:lnTo>
                  <a:lnTo>
                    <a:pt x="438" y="1084"/>
                  </a:lnTo>
                  <a:lnTo>
                    <a:pt x="418" y="1104"/>
                  </a:lnTo>
                  <a:lnTo>
                    <a:pt x="396" y="1124"/>
                  </a:lnTo>
                  <a:lnTo>
                    <a:pt x="374" y="1140"/>
                  </a:lnTo>
                  <a:lnTo>
                    <a:pt x="350" y="1154"/>
                  </a:lnTo>
                  <a:lnTo>
                    <a:pt x="324" y="1166"/>
                  </a:lnTo>
                  <a:lnTo>
                    <a:pt x="384" y="1138"/>
                  </a:lnTo>
                  <a:lnTo>
                    <a:pt x="412" y="1122"/>
                  </a:lnTo>
                  <a:lnTo>
                    <a:pt x="440" y="1104"/>
                  </a:lnTo>
                  <a:lnTo>
                    <a:pt x="468" y="1086"/>
                  </a:lnTo>
                  <a:lnTo>
                    <a:pt x="494" y="1068"/>
                  </a:lnTo>
                  <a:lnTo>
                    <a:pt x="520" y="1048"/>
                  </a:lnTo>
                  <a:lnTo>
                    <a:pt x="546" y="1026"/>
                  </a:lnTo>
                  <a:lnTo>
                    <a:pt x="568" y="1004"/>
                  </a:lnTo>
                  <a:lnTo>
                    <a:pt x="592" y="980"/>
                  </a:lnTo>
                  <a:lnTo>
                    <a:pt x="614" y="956"/>
                  </a:lnTo>
                  <a:lnTo>
                    <a:pt x="634" y="932"/>
                  </a:lnTo>
                  <a:lnTo>
                    <a:pt x="652" y="904"/>
                  </a:lnTo>
                  <a:lnTo>
                    <a:pt x="670" y="878"/>
                  </a:lnTo>
                  <a:lnTo>
                    <a:pt x="688" y="848"/>
                  </a:lnTo>
                  <a:lnTo>
                    <a:pt x="702" y="820"/>
                  </a:lnTo>
                  <a:lnTo>
                    <a:pt x="720" y="782"/>
                  </a:lnTo>
                  <a:lnTo>
                    <a:pt x="734" y="744"/>
                  </a:lnTo>
                  <a:lnTo>
                    <a:pt x="744" y="702"/>
                  </a:lnTo>
                  <a:lnTo>
                    <a:pt x="752" y="662"/>
                  </a:lnTo>
                  <a:lnTo>
                    <a:pt x="758" y="620"/>
                  </a:lnTo>
                  <a:lnTo>
                    <a:pt x="760" y="578"/>
                  </a:lnTo>
                  <a:lnTo>
                    <a:pt x="758" y="538"/>
                  </a:lnTo>
                  <a:lnTo>
                    <a:pt x="750" y="496"/>
                  </a:lnTo>
                  <a:lnTo>
                    <a:pt x="742" y="466"/>
                  </a:lnTo>
                  <a:lnTo>
                    <a:pt x="730" y="436"/>
                  </a:lnTo>
                  <a:lnTo>
                    <a:pt x="714" y="410"/>
                  </a:lnTo>
                  <a:lnTo>
                    <a:pt x="696" y="384"/>
                  </a:lnTo>
                  <a:lnTo>
                    <a:pt x="676" y="358"/>
                  </a:lnTo>
                  <a:lnTo>
                    <a:pt x="654" y="336"/>
                  </a:lnTo>
                  <a:lnTo>
                    <a:pt x="632" y="314"/>
                  </a:lnTo>
                  <a:lnTo>
                    <a:pt x="608" y="294"/>
                  </a:lnTo>
                  <a:lnTo>
                    <a:pt x="576" y="270"/>
                  </a:lnTo>
                  <a:lnTo>
                    <a:pt x="518" y="228"/>
                  </a:lnTo>
                  <a:lnTo>
                    <a:pt x="486" y="206"/>
                  </a:lnTo>
                  <a:lnTo>
                    <a:pt x="460" y="190"/>
                  </a:lnTo>
                  <a:lnTo>
                    <a:pt x="440" y="180"/>
                  </a:lnTo>
                  <a:lnTo>
                    <a:pt x="434" y="178"/>
                  </a:lnTo>
                  <a:lnTo>
                    <a:pt x="430" y="180"/>
                  </a:lnTo>
                  <a:lnTo>
                    <a:pt x="534" y="0"/>
                  </a:lnTo>
                  <a:close/>
                </a:path>
              </a:pathLst>
            </a:custGeom>
            <a:solidFill>
              <a:srgbClr val="FFFF00"/>
            </a:solidFill>
            <a:ln w="12700">
              <a:noFill/>
              <a:round/>
            </a:ln>
            <a:scene3d>
              <a:camera prst="orthographicFront"/>
              <a:lightRig rig="threePt" dir="t"/>
            </a:scene3d>
            <a:sp3d>
              <a:bevelT/>
            </a:sp3d>
          </p:spPr>
          <p:txBody>
            <a:bodyPr lIns="91413" tIns="45706" rIns="91413" bIns="45706"/>
            <a:lstStyle/>
            <a:p>
              <a:endParaRPr lang="zh-CN" altLang="en-US" sz="900" dirty="0">
                <a:solidFill>
                  <a:srgbClr val="FFD860"/>
                </a:solidFill>
              </a:endParaRPr>
            </a:p>
          </p:txBody>
        </p:sp>
        <p:sp>
          <p:nvSpPr>
            <p:cNvPr id="67" name="Freeform 4439"/>
            <p:cNvSpPr/>
            <p:nvPr/>
          </p:nvSpPr>
          <p:spPr bwMode="auto">
            <a:xfrm rot="18012422">
              <a:off x="5169910" y="1586335"/>
              <a:ext cx="992552" cy="1523919"/>
            </a:xfrm>
            <a:custGeom>
              <a:avLst/>
              <a:gdLst>
                <a:gd name="T0" fmla="*/ 2147483647 w 760"/>
                <a:gd name="T1" fmla="*/ 2147483647 h 1166"/>
                <a:gd name="T2" fmla="*/ 2147483647 w 760"/>
                <a:gd name="T3" fmla="*/ 2147483647 h 1166"/>
                <a:gd name="T4" fmla="*/ 2147483647 w 760"/>
                <a:gd name="T5" fmla="*/ 2147483647 h 1166"/>
                <a:gd name="T6" fmla="*/ 2147483647 w 760"/>
                <a:gd name="T7" fmla="*/ 2147483647 h 1166"/>
                <a:gd name="T8" fmla="*/ 2147483647 w 760"/>
                <a:gd name="T9" fmla="*/ 2147483647 h 1166"/>
                <a:gd name="T10" fmla="*/ 2147483647 w 760"/>
                <a:gd name="T11" fmla="*/ 2147483647 h 1166"/>
                <a:gd name="T12" fmla="*/ 2147483647 w 760"/>
                <a:gd name="T13" fmla="*/ 2147483647 h 1166"/>
                <a:gd name="T14" fmla="*/ 2147483647 w 760"/>
                <a:gd name="T15" fmla="*/ 2147483647 h 1166"/>
                <a:gd name="T16" fmla="*/ 2147483647 w 760"/>
                <a:gd name="T17" fmla="*/ 2147483647 h 1166"/>
                <a:gd name="T18" fmla="*/ 2147483647 w 760"/>
                <a:gd name="T19" fmla="*/ 2147483647 h 1166"/>
                <a:gd name="T20" fmla="*/ 2147483647 w 760"/>
                <a:gd name="T21" fmla="*/ 2147483647 h 1166"/>
                <a:gd name="T22" fmla="*/ 2147483647 w 760"/>
                <a:gd name="T23" fmla="*/ 2147483647 h 1166"/>
                <a:gd name="T24" fmla="*/ 2147483647 w 760"/>
                <a:gd name="T25" fmla="*/ 2147483647 h 1166"/>
                <a:gd name="T26" fmla="*/ 2147483647 w 760"/>
                <a:gd name="T27" fmla="*/ 2147483647 h 1166"/>
                <a:gd name="T28" fmla="*/ 2147483647 w 760"/>
                <a:gd name="T29" fmla="*/ 2147483647 h 1166"/>
                <a:gd name="T30" fmla="*/ 2147483647 w 760"/>
                <a:gd name="T31" fmla="*/ 2147483647 h 1166"/>
                <a:gd name="T32" fmla="*/ 2147483647 w 760"/>
                <a:gd name="T33" fmla="*/ 2147483647 h 1166"/>
                <a:gd name="T34" fmla="*/ 2147483647 w 760"/>
                <a:gd name="T35" fmla="*/ 2147483647 h 1166"/>
                <a:gd name="T36" fmla="*/ 2147483647 w 760"/>
                <a:gd name="T37" fmla="*/ 2147483647 h 1166"/>
                <a:gd name="T38" fmla="*/ 2147483647 w 760"/>
                <a:gd name="T39" fmla="*/ 2147483647 h 1166"/>
                <a:gd name="T40" fmla="*/ 2147483647 w 760"/>
                <a:gd name="T41" fmla="*/ 2147483647 h 1166"/>
                <a:gd name="T42" fmla="*/ 2147483647 w 760"/>
                <a:gd name="T43" fmla="*/ 2147483647 h 1166"/>
                <a:gd name="T44" fmla="*/ 2147483647 w 760"/>
                <a:gd name="T45" fmla="*/ 2147483647 h 1166"/>
                <a:gd name="T46" fmla="*/ 2147483647 w 760"/>
                <a:gd name="T47" fmla="*/ 2147483647 h 1166"/>
                <a:gd name="T48" fmla="*/ 2147483647 w 760"/>
                <a:gd name="T49" fmla="*/ 2147483647 h 1166"/>
                <a:gd name="T50" fmla="*/ 2147483647 w 760"/>
                <a:gd name="T51" fmla="*/ 2147483647 h 1166"/>
                <a:gd name="T52" fmla="*/ 2147483647 w 760"/>
                <a:gd name="T53" fmla="*/ 2147483647 h 1166"/>
                <a:gd name="T54" fmla="*/ 2147483647 w 760"/>
                <a:gd name="T55" fmla="*/ 2147483647 h 1166"/>
                <a:gd name="T56" fmla="*/ 2147483647 w 760"/>
                <a:gd name="T57" fmla="*/ 2147483647 h 1166"/>
                <a:gd name="T58" fmla="*/ 2147483647 w 760"/>
                <a:gd name="T59" fmla="*/ 2147483647 h 1166"/>
                <a:gd name="T60" fmla="*/ 2147483647 w 760"/>
                <a:gd name="T61" fmla="*/ 2147483647 h 1166"/>
                <a:gd name="T62" fmla="*/ 2147483647 w 760"/>
                <a:gd name="T63" fmla="*/ 2147483647 h 1166"/>
                <a:gd name="T64" fmla="*/ 2147483647 w 760"/>
                <a:gd name="T65" fmla="*/ 2147483647 h 1166"/>
                <a:gd name="T66" fmla="*/ 2147483647 w 760"/>
                <a:gd name="T67" fmla="*/ 2147483647 h 1166"/>
                <a:gd name="T68" fmla="*/ 2147483647 w 760"/>
                <a:gd name="T69" fmla="*/ 2147483647 h 1166"/>
                <a:gd name="T70" fmla="*/ 2147483647 w 760"/>
                <a:gd name="T71" fmla="*/ 2147483647 h 1166"/>
                <a:gd name="T72" fmla="*/ 2147483647 w 760"/>
                <a:gd name="T73" fmla="*/ 2147483647 h 1166"/>
                <a:gd name="T74" fmla="*/ 2147483647 w 760"/>
                <a:gd name="T75" fmla="*/ 2147483647 h 1166"/>
                <a:gd name="T76" fmla="*/ 2147483647 w 760"/>
                <a:gd name="T77" fmla="*/ 2147483647 h 1166"/>
                <a:gd name="T78" fmla="*/ 2147483647 w 760"/>
                <a:gd name="T79" fmla="*/ 2147483647 h 1166"/>
                <a:gd name="T80" fmla="*/ 2147483647 w 760"/>
                <a:gd name="T81" fmla="*/ 2147483647 h 1166"/>
                <a:gd name="T82" fmla="*/ 2147483647 w 760"/>
                <a:gd name="T83" fmla="*/ 2147483647 h 1166"/>
                <a:gd name="T84" fmla="*/ 2147483647 w 760"/>
                <a:gd name="T85" fmla="*/ 2147483647 h 1166"/>
                <a:gd name="T86" fmla="*/ 2147483647 w 760"/>
                <a:gd name="T87" fmla="*/ 2147483647 h 1166"/>
                <a:gd name="T88" fmla="*/ 2147483647 w 760"/>
                <a:gd name="T89" fmla="*/ 0 h 1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60"/>
                <a:gd name="T136" fmla="*/ 0 h 1166"/>
                <a:gd name="T137" fmla="*/ 760 w 760"/>
                <a:gd name="T138" fmla="*/ 1166 h 1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60" h="1166">
                  <a:moveTo>
                    <a:pt x="534" y="0"/>
                  </a:moveTo>
                  <a:lnTo>
                    <a:pt x="234" y="2"/>
                  </a:lnTo>
                  <a:lnTo>
                    <a:pt x="0" y="407"/>
                  </a:lnTo>
                  <a:lnTo>
                    <a:pt x="152" y="662"/>
                  </a:lnTo>
                  <a:lnTo>
                    <a:pt x="260" y="476"/>
                  </a:lnTo>
                  <a:lnTo>
                    <a:pt x="262" y="474"/>
                  </a:lnTo>
                  <a:lnTo>
                    <a:pt x="268" y="472"/>
                  </a:lnTo>
                  <a:lnTo>
                    <a:pt x="284" y="472"/>
                  </a:lnTo>
                  <a:lnTo>
                    <a:pt x="306" y="476"/>
                  </a:lnTo>
                  <a:lnTo>
                    <a:pt x="330" y="482"/>
                  </a:lnTo>
                  <a:lnTo>
                    <a:pt x="376" y="496"/>
                  </a:lnTo>
                  <a:lnTo>
                    <a:pt x="402" y="506"/>
                  </a:lnTo>
                  <a:lnTo>
                    <a:pt x="424" y="516"/>
                  </a:lnTo>
                  <a:lnTo>
                    <a:pt x="444" y="528"/>
                  </a:lnTo>
                  <a:lnTo>
                    <a:pt x="464" y="542"/>
                  </a:lnTo>
                  <a:lnTo>
                    <a:pt x="484" y="556"/>
                  </a:lnTo>
                  <a:lnTo>
                    <a:pt x="502" y="574"/>
                  </a:lnTo>
                  <a:lnTo>
                    <a:pt x="518" y="590"/>
                  </a:lnTo>
                  <a:lnTo>
                    <a:pt x="532" y="610"/>
                  </a:lnTo>
                  <a:lnTo>
                    <a:pt x="546" y="630"/>
                  </a:lnTo>
                  <a:lnTo>
                    <a:pt x="556" y="652"/>
                  </a:lnTo>
                  <a:lnTo>
                    <a:pt x="566" y="676"/>
                  </a:lnTo>
                  <a:lnTo>
                    <a:pt x="572" y="700"/>
                  </a:lnTo>
                  <a:lnTo>
                    <a:pt x="576" y="726"/>
                  </a:lnTo>
                  <a:lnTo>
                    <a:pt x="576" y="752"/>
                  </a:lnTo>
                  <a:lnTo>
                    <a:pt x="576" y="776"/>
                  </a:lnTo>
                  <a:lnTo>
                    <a:pt x="574" y="804"/>
                  </a:lnTo>
                  <a:lnTo>
                    <a:pt x="570" y="830"/>
                  </a:lnTo>
                  <a:lnTo>
                    <a:pt x="564" y="856"/>
                  </a:lnTo>
                  <a:lnTo>
                    <a:pt x="556" y="880"/>
                  </a:lnTo>
                  <a:lnTo>
                    <a:pt x="548" y="906"/>
                  </a:lnTo>
                  <a:lnTo>
                    <a:pt x="538" y="930"/>
                  </a:lnTo>
                  <a:lnTo>
                    <a:pt x="516" y="978"/>
                  </a:lnTo>
                  <a:lnTo>
                    <a:pt x="492" y="1020"/>
                  </a:lnTo>
                  <a:lnTo>
                    <a:pt x="476" y="1042"/>
                  </a:lnTo>
                  <a:lnTo>
                    <a:pt x="458" y="1064"/>
                  </a:lnTo>
                  <a:lnTo>
                    <a:pt x="438" y="1084"/>
                  </a:lnTo>
                  <a:lnTo>
                    <a:pt x="418" y="1104"/>
                  </a:lnTo>
                  <a:lnTo>
                    <a:pt x="396" y="1124"/>
                  </a:lnTo>
                  <a:lnTo>
                    <a:pt x="374" y="1140"/>
                  </a:lnTo>
                  <a:lnTo>
                    <a:pt x="350" y="1154"/>
                  </a:lnTo>
                  <a:lnTo>
                    <a:pt x="324" y="1166"/>
                  </a:lnTo>
                  <a:lnTo>
                    <a:pt x="384" y="1138"/>
                  </a:lnTo>
                  <a:lnTo>
                    <a:pt x="412" y="1122"/>
                  </a:lnTo>
                  <a:lnTo>
                    <a:pt x="440" y="1104"/>
                  </a:lnTo>
                  <a:lnTo>
                    <a:pt x="468" y="1086"/>
                  </a:lnTo>
                  <a:lnTo>
                    <a:pt x="494" y="1068"/>
                  </a:lnTo>
                  <a:lnTo>
                    <a:pt x="520" y="1048"/>
                  </a:lnTo>
                  <a:lnTo>
                    <a:pt x="546" y="1026"/>
                  </a:lnTo>
                  <a:lnTo>
                    <a:pt x="568" y="1004"/>
                  </a:lnTo>
                  <a:lnTo>
                    <a:pt x="592" y="980"/>
                  </a:lnTo>
                  <a:lnTo>
                    <a:pt x="614" y="956"/>
                  </a:lnTo>
                  <a:lnTo>
                    <a:pt x="634" y="932"/>
                  </a:lnTo>
                  <a:lnTo>
                    <a:pt x="652" y="904"/>
                  </a:lnTo>
                  <a:lnTo>
                    <a:pt x="670" y="878"/>
                  </a:lnTo>
                  <a:lnTo>
                    <a:pt x="688" y="848"/>
                  </a:lnTo>
                  <a:lnTo>
                    <a:pt x="702" y="820"/>
                  </a:lnTo>
                  <a:lnTo>
                    <a:pt x="720" y="782"/>
                  </a:lnTo>
                  <a:lnTo>
                    <a:pt x="734" y="744"/>
                  </a:lnTo>
                  <a:lnTo>
                    <a:pt x="744" y="702"/>
                  </a:lnTo>
                  <a:lnTo>
                    <a:pt x="752" y="662"/>
                  </a:lnTo>
                  <a:lnTo>
                    <a:pt x="758" y="620"/>
                  </a:lnTo>
                  <a:lnTo>
                    <a:pt x="760" y="578"/>
                  </a:lnTo>
                  <a:lnTo>
                    <a:pt x="758" y="538"/>
                  </a:lnTo>
                  <a:lnTo>
                    <a:pt x="750" y="496"/>
                  </a:lnTo>
                  <a:lnTo>
                    <a:pt x="742" y="466"/>
                  </a:lnTo>
                  <a:lnTo>
                    <a:pt x="730" y="436"/>
                  </a:lnTo>
                  <a:lnTo>
                    <a:pt x="714" y="410"/>
                  </a:lnTo>
                  <a:lnTo>
                    <a:pt x="696" y="384"/>
                  </a:lnTo>
                  <a:lnTo>
                    <a:pt x="676" y="358"/>
                  </a:lnTo>
                  <a:lnTo>
                    <a:pt x="654" y="336"/>
                  </a:lnTo>
                  <a:lnTo>
                    <a:pt x="632" y="314"/>
                  </a:lnTo>
                  <a:lnTo>
                    <a:pt x="608" y="294"/>
                  </a:lnTo>
                  <a:lnTo>
                    <a:pt x="576" y="270"/>
                  </a:lnTo>
                  <a:lnTo>
                    <a:pt x="518" y="228"/>
                  </a:lnTo>
                  <a:lnTo>
                    <a:pt x="486" y="206"/>
                  </a:lnTo>
                  <a:lnTo>
                    <a:pt x="460" y="190"/>
                  </a:lnTo>
                  <a:lnTo>
                    <a:pt x="440" y="180"/>
                  </a:lnTo>
                  <a:lnTo>
                    <a:pt x="434" y="178"/>
                  </a:lnTo>
                  <a:lnTo>
                    <a:pt x="430" y="180"/>
                  </a:lnTo>
                  <a:lnTo>
                    <a:pt x="534" y="0"/>
                  </a:lnTo>
                  <a:close/>
                </a:path>
              </a:pathLst>
            </a:custGeom>
            <a:solidFill>
              <a:schemeClr val="accent2"/>
            </a:solidFill>
            <a:ln w="12700">
              <a:noFill/>
              <a:round/>
            </a:ln>
            <a:scene3d>
              <a:camera prst="orthographicFront"/>
              <a:lightRig rig="threePt" dir="t"/>
            </a:scene3d>
            <a:sp3d>
              <a:bevelT/>
            </a:sp3d>
          </p:spPr>
          <p:txBody>
            <a:bodyPr lIns="91413" tIns="45706" rIns="91413" bIns="45706"/>
            <a:lstStyle/>
            <a:p>
              <a:endParaRPr lang="zh-CN" altLang="en-US" sz="900" dirty="0">
                <a:solidFill>
                  <a:srgbClr val="FFD860"/>
                </a:solidFill>
              </a:endParaRPr>
            </a:p>
          </p:txBody>
        </p:sp>
        <p:sp>
          <p:nvSpPr>
            <p:cNvPr id="68" name="Freeform 4444"/>
            <p:cNvSpPr/>
            <p:nvPr/>
          </p:nvSpPr>
          <p:spPr bwMode="auto">
            <a:xfrm rot="10800000">
              <a:off x="2979632" y="1129550"/>
              <a:ext cx="993810" cy="1523713"/>
            </a:xfrm>
            <a:custGeom>
              <a:avLst/>
              <a:gdLst>
                <a:gd name="T0" fmla="*/ 2147483647 w 760"/>
                <a:gd name="T1" fmla="*/ 2147483647 h 1166"/>
                <a:gd name="T2" fmla="*/ 2147483647 w 760"/>
                <a:gd name="T3" fmla="*/ 2147483647 h 1166"/>
                <a:gd name="T4" fmla="*/ 2147483647 w 760"/>
                <a:gd name="T5" fmla="*/ 2147483647 h 1166"/>
                <a:gd name="T6" fmla="*/ 2147483647 w 760"/>
                <a:gd name="T7" fmla="*/ 2147483647 h 1166"/>
                <a:gd name="T8" fmla="*/ 2147483647 w 760"/>
                <a:gd name="T9" fmla="*/ 2147483647 h 1166"/>
                <a:gd name="T10" fmla="*/ 2147483647 w 760"/>
                <a:gd name="T11" fmla="*/ 2147483647 h 1166"/>
                <a:gd name="T12" fmla="*/ 2147483647 w 760"/>
                <a:gd name="T13" fmla="*/ 2147483647 h 1166"/>
                <a:gd name="T14" fmla="*/ 2147483647 w 760"/>
                <a:gd name="T15" fmla="*/ 2147483647 h 1166"/>
                <a:gd name="T16" fmla="*/ 2147483647 w 760"/>
                <a:gd name="T17" fmla="*/ 2147483647 h 1166"/>
                <a:gd name="T18" fmla="*/ 2147483647 w 760"/>
                <a:gd name="T19" fmla="*/ 2147483647 h 1166"/>
                <a:gd name="T20" fmla="*/ 2147483647 w 760"/>
                <a:gd name="T21" fmla="*/ 2147483647 h 1166"/>
                <a:gd name="T22" fmla="*/ 2147483647 w 760"/>
                <a:gd name="T23" fmla="*/ 2147483647 h 1166"/>
                <a:gd name="T24" fmla="*/ 2147483647 w 760"/>
                <a:gd name="T25" fmla="*/ 2147483647 h 1166"/>
                <a:gd name="T26" fmla="*/ 2147483647 w 760"/>
                <a:gd name="T27" fmla="*/ 2147483647 h 1166"/>
                <a:gd name="T28" fmla="*/ 2147483647 w 760"/>
                <a:gd name="T29" fmla="*/ 2147483647 h 1166"/>
                <a:gd name="T30" fmla="*/ 2147483647 w 760"/>
                <a:gd name="T31" fmla="*/ 2147483647 h 1166"/>
                <a:gd name="T32" fmla="*/ 2147483647 w 760"/>
                <a:gd name="T33" fmla="*/ 2147483647 h 1166"/>
                <a:gd name="T34" fmla="*/ 2147483647 w 760"/>
                <a:gd name="T35" fmla="*/ 2147483647 h 1166"/>
                <a:gd name="T36" fmla="*/ 2147483647 w 760"/>
                <a:gd name="T37" fmla="*/ 2147483647 h 1166"/>
                <a:gd name="T38" fmla="*/ 2147483647 w 760"/>
                <a:gd name="T39" fmla="*/ 2147483647 h 1166"/>
                <a:gd name="T40" fmla="*/ 2147483647 w 760"/>
                <a:gd name="T41" fmla="*/ 2147483647 h 1166"/>
                <a:gd name="T42" fmla="*/ 2147483647 w 760"/>
                <a:gd name="T43" fmla="*/ 2147483647 h 1166"/>
                <a:gd name="T44" fmla="*/ 2147483647 w 760"/>
                <a:gd name="T45" fmla="*/ 2147483647 h 1166"/>
                <a:gd name="T46" fmla="*/ 2147483647 w 760"/>
                <a:gd name="T47" fmla="*/ 2147483647 h 1166"/>
                <a:gd name="T48" fmla="*/ 2147483647 w 760"/>
                <a:gd name="T49" fmla="*/ 2147483647 h 1166"/>
                <a:gd name="T50" fmla="*/ 2147483647 w 760"/>
                <a:gd name="T51" fmla="*/ 2147483647 h 1166"/>
                <a:gd name="T52" fmla="*/ 2147483647 w 760"/>
                <a:gd name="T53" fmla="*/ 2147483647 h 1166"/>
                <a:gd name="T54" fmla="*/ 2147483647 w 760"/>
                <a:gd name="T55" fmla="*/ 2147483647 h 1166"/>
                <a:gd name="T56" fmla="*/ 2147483647 w 760"/>
                <a:gd name="T57" fmla="*/ 2147483647 h 1166"/>
                <a:gd name="T58" fmla="*/ 2147483647 w 760"/>
                <a:gd name="T59" fmla="*/ 2147483647 h 1166"/>
                <a:gd name="T60" fmla="*/ 2147483647 w 760"/>
                <a:gd name="T61" fmla="*/ 2147483647 h 1166"/>
                <a:gd name="T62" fmla="*/ 2147483647 w 760"/>
                <a:gd name="T63" fmla="*/ 2147483647 h 1166"/>
                <a:gd name="T64" fmla="*/ 2147483647 w 760"/>
                <a:gd name="T65" fmla="*/ 2147483647 h 1166"/>
                <a:gd name="T66" fmla="*/ 2147483647 w 760"/>
                <a:gd name="T67" fmla="*/ 2147483647 h 1166"/>
                <a:gd name="T68" fmla="*/ 2147483647 w 760"/>
                <a:gd name="T69" fmla="*/ 2147483647 h 1166"/>
                <a:gd name="T70" fmla="*/ 2147483647 w 760"/>
                <a:gd name="T71" fmla="*/ 2147483647 h 1166"/>
                <a:gd name="T72" fmla="*/ 2147483647 w 760"/>
                <a:gd name="T73" fmla="*/ 2147483647 h 1166"/>
                <a:gd name="T74" fmla="*/ 2147483647 w 760"/>
                <a:gd name="T75" fmla="*/ 2147483647 h 1166"/>
                <a:gd name="T76" fmla="*/ 2147483647 w 760"/>
                <a:gd name="T77" fmla="*/ 2147483647 h 1166"/>
                <a:gd name="T78" fmla="*/ 2147483647 w 760"/>
                <a:gd name="T79" fmla="*/ 2147483647 h 1166"/>
                <a:gd name="T80" fmla="*/ 2147483647 w 760"/>
                <a:gd name="T81" fmla="*/ 2147483647 h 1166"/>
                <a:gd name="T82" fmla="*/ 2147483647 w 760"/>
                <a:gd name="T83" fmla="*/ 2147483647 h 1166"/>
                <a:gd name="T84" fmla="*/ 2147483647 w 760"/>
                <a:gd name="T85" fmla="*/ 2147483647 h 1166"/>
                <a:gd name="T86" fmla="*/ 2147483647 w 760"/>
                <a:gd name="T87" fmla="*/ 2147483647 h 1166"/>
                <a:gd name="T88" fmla="*/ 2147483647 w 760"/>
                <a:gd name="T89" fmla="*/ 0 h 1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60"/>
                <a:gd name="T136" fmla="*/ 0 h 1166"/>
                <a:gd name="T137" fmla="*/ 760 w 760"/>
                <a:gd name="T138" fmla="*/ 1166 h 1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60" h="1166">
                  <a:moveTo>
                    <a:pt x="534" y="0"/>
                  </a:moveTo>
                  <a:lnTo>
                    <a:pt x="234" y="2"/>
                  </a:lnTo>
                  <a:lnTo>
                    <a:pt x="0" y="407"/>
                  </a:lnTo>
                  <a:lnTo>
                    <a:pt x="152" y="662"/>
                  </a:lnTo>
                  <a:lnTo>
                    <a:pt x="260" y="476"/>
                  </a:lnTo>
                  <a:lnTo>
                    <a:pt x="262" y="474"/>
                  </a:lnTo>
                  <a:lnTo>
                    <a:pt x="268" y="472"/>
                  </a:lnTo>
                  <a:lnTo>
                    <a:pt x="284" y="472"/>
                  </a:lnTo>
                  <a:lnTo>
                    <a:pt x="306" y="476"/>
                  </a:lnTo>
                  <a:lnTo>
                    <a:pt x="330" y="482"/>
                  </a:lnTo>
                  <a:lnTo>
                    <a:pt x="376" y="496"/>
                  </a:lnTo>
                  <a:lnTo>
                    <a:pt x="402" y="506"/>
                  </a:lnTo>
                  <a:lnTo>
                    <a:pt x="424" y="516"/>
                  </a:lnTo>
                  <a:lnTo>
                    <a:pt x="444" y="528"/>
                  </a:lnTo>
                  <a:lnTo>
                    <a:pt x="464" y="542"/>
                  </a:lnTo>
                  <a:lnTo>
                    <a:pt x="484" y="556"/>
                  </a:lnTo>
                  <a:lnTo>
                    <a:pt x="502" y="574"/>
                  </a:lnTo>
                  <a:lnTo>
                    <a:pt x="518" y="590"/>
                  </a:lnTo>
                  <a:lnTo>
                    <a:pt x="532" y="610"/>
                  </a:lnTo>
                  <a:lnTo>
                    <a:pt x="546" y="630"/>
                  </a:lnTo>
                  <a:lnTo>
                    <a:pt x="556" y="652"/>
                  </a:lnTo>
                  <a:lnTo>
                    <a:pt x="566" y="676"/>
                  </a:lnTo>
                  <a:lnTo>
                    <a:pt x="572" y="700"/>
                  </a:lnTo>
                  <a:lnTo>
                    <a:pt x="576" y="726"/>
                  </a:lnTo>
                  <a:lnTo>
                    <a:pt x="576" y="752"/>
                  </a:lnTo>
                  <a:lnTo>
                    <a:pt x="576" y="776"/>
                  </a:lnTo>
                  <a:lnTo>
                    <a:pt x="574" y="804"/>
                  </a:lnTo>
                  <a:lnTo>
                    <a:pt x="570" y="830"/>
                  </a:lnTo>
                  <a:lnTo>
                    <a:pt x="564" y="856"/>
                  </a:lnTo>
                  <a:lnTo>
                    <a:pt x="556" y="880"/>
                  </a:lnTo>
                  <a:lnTo>
                    <a:pt x="548" y="906"/>
                  </a:lnTo>
                  <a:lnTo>
                    <a:pt x="538" y="930"/>
                  </a:lnTo>
                  <a:lnTo>
                    <a:pt x="516" y="978"/>
                  </a:lnTo>
                  <a:lnTo>
                    <a:pt x="492" y="1020"/>
                  </a:lnTo>
                  <a:lnTo>
                    <a:pt x="476" y="1042"/>
                  </a:lnTo>
                  <a:lnTo>
                    <a:pt x="458" y="1064"/>
                  </a:lnTo>
                  <a:lnTo>
                    <a:pt x="438" y="1084"/>
                  </a:lnTo>
                  <a:lnTo>
                    <a:pt x="418" y="1104"/>
                  </a:lnTo>
                  <a:lnTo>
                    <a:pt x="396" y="1124"/>
                  </a:lnTo>
                  <a:lnTo>
                    <a:pt x="374" y="1140"/>
                  </a:lnTo>
                  <a:lnTo>
                    <a:pt x="350" y="1154"/>
                  </a:lnTo>
                  <a:lnTo>
                    <a:pt x="324" y="1166"/>
                  </a:lnTo>
                  <a:lnTo>
                    <a:pt x="384" y="1138"/>
                  </a:lnTo>
                  <a:lnTo>
                    <a:pt x="412" y="1122"/>
                  </a:lnTo>
                  <a:lnTo>
                    <a:pt x="440" y="1104"/>
                  </a:lnTo>
                  <a:lnTo>
                    <a:pt x="468" y="1086"/>
                  </a:lnTo>
                  <a:lnTo>
                    <a:pt x="494" y="1068"/>
                  </a:lnTo>
                  <a:lnTo>
                    <a:pt x="520" y="1048"/>
                  </a:lnTo>
                  <a:lnTo>
                    <a:pt x="546" y="1026"/>
                  </a:lnTo>
                  <a:lnTo>
                    <a:pt x="568" y="1004"/>
                  </a:lnTo>
                  <a:lnTo>
                    <a:pt x="592" y="980"/>
                  </a:lnTo>
                  <a:lnTo>
                    <a:pt x="614" y="956"/>
                  </a:lnTo>
                  <a:lnTo>
                    <a:pt x="634" y="932"/>
                  </a:lnTo>
                  <a:lnTo>
                    <a:pt x="652" y="904"/>
                  </a:lnTo>
                  <a:lnTo>
                    <a:pt x="670" y="878"/>
                  </a:lnTo>
                  <a:lnTo>
                    <a:pt x="688" y="848"/>
                  </a:lnTo>
                  <a:lnTo>
                    <a:pt x="702" y="820"/>
                  </a:lnTo>
                  <a:lnTo>
                    <a:pt x="720" y="782"/>
                  </a:lnTo>
                  <a:lnTo>
                    <a:pt x="734" y="744"/>
                  </a:lnTo>
                  <a:lnTo>
                    <a:pt x="744" y="702"/>
                  </a:lnTo>
                  <a:lnTo>
                    <a:pt x="752" y="662"/>
                  </a:lnTo>
                  <a:lnTo>
                    <a:pt x="758" y="620"/>
                  </a:lnTo>
                  <a:lnTo>
                    <a:pt x="760" y="578"/>
                  </a:lnTo>
                  <a:lnTo>
                    <a:pt x="758" y="538"/>
                  </a:lnTo>
                  <a:lnTo>
                    <a:pt x="750" y="496"/>
                  </a:lnTo>
                  <a:lnTo>
                    <a:pt x="742" y="466"/>
                  </a:lnTo>
                  <a:lnTo>
                    <a:pt x="730" y="436"/>
                  </a:lnTo>
                  <a:lnTo>
                    <a:pt x="714" y="410"/>
                  </a:lnTo>
                  <a:lnTo>
                    <a:pt x="696" y="384"/>
                  </a:lnTo>
                  <a:lnTo>
                    <a:pt x="676" y="358"/>
                  </a:lnTo>
                  <a:lnTo>
                    <a:pt x="654" y="336"/>
                  </a:lnTo>
                  <a:lnTo>
                    <a:pt x="632" y="314"/>
                  </a:lnTo>
                  <a:lnTo>
                    <a:pt x="608" y="294"/>
                  </a:lnTo>
                  <a:lnTo>
                    <a:pt x="576" y="270"/>
                  </a:lnTo>
                  <a:lnTo>
                    <a:pt x="518" y="228"/>
                  </a:lnTo>
                  <a:lnTo>
                    <a:pt x="486" y="206"/>
                  </a:lnTo>
                  <a:lnTo>
                    <a:pt x="460" y="190"/>
                  </a:lnTo>
                  <a:lnTo>
                    <a:pt x="440" y="180"/>
                  </a:lnTo>
                  <a:lnTo>
                    <a:pt x="434" y="178"/>
                  </a:lnTo>
                  <a:lnTo>
                    <a:pt x="430" y="180"/>
                  </a:lnTo>
                  <a:lnTo>
                    <a:pt x="534" y="0"/>
                  </a:lnTo>
                  <a:close/>
                </a:path>
              </a:pathLst>
            </a:custGeom>
            <a:solidFill>
              <a:srgbClr val="C00000"/>
            </a:solidFill>
            <a:ln w="12700">
              <a:noFill/>
              <a:round/>
            </a:ln>
            <a:scene3d>
              <a:camera prst="orthographicFront"/>
              <a:lightRig rig="threePt" dir="t"/>
            </a:scene3d>
            <a:sp3d>
              <a:bevelT/>
            </a:sp3d>
          </p:spPr>
          <p:txBody>
            <a:bodyPr lIns="91413" tIns="45706" rIns="91413" bIns="45706"/>
            <a:lstStyle/>
            <a:p>
              <a:endParaRPr lang="zh-CN" altLang="en-US" sz="900" dirty="0">
                <a:solidFill>
                  <a:srgbClr val="FFD860"/>
                </a:solidFill>
              </a:endParaRPr>
            </a:p>
          </p:txBody>
        </p:sp>
        <p:sp>
          <p:nvSpPr>
            <p:cNvPr id="69" name="Freeform 4445"/>
            <p:cNvSpPr/>
            <p:nvPr/>
          </p:nvSpPr>
          <p:spPr bwMode="auto">
            <a:xfrm rot="7212422">
              <a:off x="2718022" y="2438781"/>
              <a:ext cx="993676" cy="1523919"/>
            </a:xfrm>
            <a:custGeom>
              <a:avLst/>
              <a:gdLst>
                <a:gd name="T0" fmla="*/ 2147483647 w 760"/>
                <a:gd name="T1" fmla="*/ 2147483647 h 1166"/>
                <a:gd name="T2" fmla="*/ 2147483647 w 760"/>
                <a:gd name="T3" fmla="*/ 2147483647 h 1166"/>
                <a:gd name="T4" fmla="*/ 2147483647 w 760"/>
                <a:gd name="T5" fmla="*/ 2147483647 h 1166"/>
                <a:gd name="T6" fmla="*/ 2147483647 w 760"/>
                <a:gd name="T7" fmla="*/ 2147483647 h 1166"/>
                <a:gd name="T8" fmla="*/ 2147483647 w 760"/>
                <a:gd name="T9" fmla="*/ 2147483647 h 1166"/>
                <a:gd name="T10" fmla="*/ 2147483647 w 760"/>
                <a:gd name="T11" fmla="*/ 2147483647 h 1166"/>
                <a:gd name="T12" fmla="*/ 2147483647 w 760"/>
                <a:gd name="T13" fmla="*/ 2147483647 h 1166"/>
                <a:gd name="T14" fmla="*/ 2147483647 w 760"/>
                <a:gd name="T15" fmla="*/ 2147483647 h 1166"/>
                <a:gd name="T16" fmla="*/ 2147483647 w 760"/>
                <a:gd name="T17" fmla="*/ 2147483647 h 1166"/>
                <a:gd name="T18" fmla="*/ 2147483647 w 760"/>
                <a:gd name="T19" fmla="*/ 2147483647 h 1166"/>
                <a:gd name="T20" fmla="*/ 2147483647 w 760"/>
                <a:gd name="T21" fmla="*/ 2147483647 h 1166"/>
                <a:gd name="T22" fmla="*/ 2147483647 w 760"/>
                <a:gd name="T23" fmla="*/ 2147483647 h 1166"/>
                <a:gd name="T24" fmla="*/ 2147483647 w 760"/>
                <a:gd name="T25" fmla="*/ 2147483647 h 1166"/>
                <a:gd name="T26" fmla="*/ 2147483647 w 760"/>
                <a:gd name="T27" fmla="*/ 2147483647 h 1166"/>
                <a:gd name="T28" fmla="*/ 2147483647 w 760"/>
                <a:gd name="T29" fmla="*/ 2147483647 h 1166"/>
                <a:gd name="T30" fmla="*/ 2147483647 w 760"/>
                <a:gd name="T31" fmla="*/ 2147483647 h 1166"/>
                <a:gd name="T32" fmla="*/ 2147483647 w 760"/>
                <a:gd name="T33" fmla="*/ 2147483647 h 1166"/>
                <a:gd name="T34" fmla="*/ 2147483647 w 760"/>
                <a:gd name="T35" fmla="*/ 2147483647 h 1166"/>
                <a:gd name="T36" fmla="*/ 2147483647 w 760"/>
                <a:gd name="T37" fmla="*/ 2147483647 h 1166"/>
                <a:gd name="T38" fmla="*/ 2147483647 w 760"/>
                <a:gd name="T39" fmla="*/ 2147483647 h 1166"/>
                <a:gd name="T40" fmla="*/ 2147483647 w 760"/>
                <a:gd name="T41" fmla="*/ 2147483647 h 1166"/>
                <a:gd name="T42" fmla="*/ 2147483647 w 760"/>
                <a:gd name="T43" fmla="*/ 2147483647 h 1166"/>
                <a:gd name="T44" fmla="*/ 2147483647 w 760"/>
                <a:gd name="T45" fmla="*/ 2147483647 h 1166"/>
                <a:gd name="T46" fmla="*/ 2147483647 w 760"/>
                <a:gd name="T47" fmla="*/ 2147483647 h 1166"/>
                <a:gd name="T48" fmla="*/ 2147483647 w 760"/>
                <a:gd name="T49" fmla="*/ 2147483647 h 1166"/>
                <a:gd name="T50" fmla="*/ 2147483647 w 760"/>
                <a:gd name="T51" fmla="*/ 2147483647 h 1166"/>
                <a:gd name="T52" fmla="*/ 2147483647 w 760"/>
                <a:gd name="T53" fmla="*/ 2147483647 h 1166"/>
                <a:gd name="T54" fmla="*/ 2147483647 w 760"/>
                <a:gd name="T55" fmla="*/ 2147483647 h 1166"/>
                <a:gd name="T56" fmla="*/ 2147483647 w 760"/>
                <a:gd name="T57" fmla="*/ 2147483647 h 1166"/>
                <a:gd name="T58" fmla="*/ 2147483647 w 760"/>
                <a:gd name="T59" fmla="*/ 2147483647 h 1166"/>
                <a:gd name="T60" fmla="*/ 2147483647 w 760"/>
                <a:gd name="T61" fmla="*/ 2147483647 h 1166"/>
                <a:gd name="T62" fmla="*/ 2147483647 w 760"/>
                <a:gd name="T63" fmla="*/ 2147483647 h 1166"/>
                <a:gd name="T64" fmla="*/ 2147483647 w 760"/>
                <a:gd name="T65" fmla="*/ 2147483647 h 1166"/>
                <a:gd name="T66" fmla="*/ 2147483647 w 760"/>
                <a:gd name="T67" fmla="*/ 2147483647 h 1166"/>
                <a:gd name="T68" fmla="*/ 2147483647 w 760"/>
                <a:gd name="T69" fmla="*/ 2147483647 h 1166"/>
                <a:gd name="T70" fmla="*/ 2147483647 w 760"/>
                <a:gd name="T71" fmla="*/ 2147483647 h 1166"/>
                <a:gd name="T72" fmla="*/ 2147483647 w 760"/>
                <a:gd name="T73" fmla="*/ 2147483647 h 1166"/>
                <a:gd name="T74" fmla="*/ 2147483647 w 760"/>
                <a:gd name="T75" fmla="*/ 2147483647 h 1166"/>
                <a:gd name="T76" fmla="*/ 2147483647 w 760"/>
                <a:gd name="T77" fmla="*/ 2147483647 h 1166"/>
                <a:gd name="T78" fmla="*/ 2147483647 w 760"/>
                <a:gd name="T79" fmla="*/ 2147483647 h 1166"/>
                <a:gd name="T80" fmla="*/ 2147483647 w 760"/>
                <a:gd name="T81" fmla="*/ 2147483647 h 1166"/>
                <a:gd name="T82" fmla="*/ 2147483647 w 760"/>
                <a:gd name="T83" fmla="*/ 2147483647 h 1166"/>
                <a:gd name="T84" fmla="*/ 2147483647 w 760"/>
                <a:gd name="T85" fmla="*/ 2147483647 h 1166"/>
                <a:gd name="T86" fmla="*/ 2147483647 w 760"/>
                <a:gd name="T87" fmla="*/ 2147483647 h 1166"/>
                <a:gd name="T88" fmla="*/ 2147483647 w 760"/>
                <a:gd name="T89" fmla="*/ 0 h 1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60"/>
                <a:gd name="T136" fmla="*/ 0 h 1166"/>
                <a:gd name="T137" fmla="*/ 760 w 760"/>
                <a:gd name="T138" fmla="*/ 1166 h 1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60" h="1166">
                  <a:moveTo>
                    <a:pt x="534" y="0"/>
                  </a:moveTo>
                  <a:lnTo>
                    <a:pt x="234" y="2"/>
                  </a:lnTo>
                  <a:lnTo>
                    <a:pt x="0" y="407"/>
                  </a:lnTo>
                  <a:lnTo>
                    <a:pt x="152" y="662"/>
                  </a:lnTo>
                  <a:lnTo>
                    <a:pt x="260" y="476"/>
                  </a:lnTo>
                  <a:lnTo>
                    <a:pt x="262" y="474"/>
                  </a:lnTo>
                  <a:lnTo>
                    <a:pt x="268" y="472"/>
                  </a:lnTo>
                  <a:lnTo>
                    <a:pt x="284" y="472"/>
                  </a:lnTo>
                  <a:lnTo>
                    <a:pt x="306" y="476"/>
                  </a:lnTo>
                  <a:lnTo>
                    <a:pt x="330" y="482"/>
                  </a:lnTo>
                  <a:lnTo>
                    <a:pt x="376" y="496"/>
                  </a:lnTo>
                  <a:lnTo>
                    <a:pt x="402" y="506"/>
                  </a:lnTo>
                  <a:lnTo>
                    <a:pt x="424" y="516"/>
                  </a:lnTo>
                  <a:lnTo>
                    <a:pt x="444" y="528"/>
                  </a:lnTo>
                  <a:lnTo>
                    <a:pt x="464" y="542"/>
                  </a:lnTo>
                  <a:lnTo>
                    <a:pt x="484" y="556"/>
                  </a:lnTo>
                  <a:lnTo>
                    <a:pt x="502" y="574"/>
                  </a:lnTo>
                  <a:lnTo>
                    <a:pt x="518" y="590"/>
                  </a:lnTo>
                  <a:lnTo>
                    <a:pt x="532" y="610"/>
                  </a:lnTo>
                  <a:lnTo>
                    <a:pt x="546" y="630"/>
                  </a:lnTo>
                  <a:lnTo>
                    <a:pt x="556" y="652"/>
                  </a:lnTo>
                  <a:lnTo>
                    <a:pt x="566" y="676"/>
                  </a:lnTo>
                  <a:lnTo>
                    <a:pt x="572" y="700"/>
                  </a:lnTo>
                  <a:lnTo>
                    <a:pt x="576" y="726"/>
                  </a:lnTo>
                  <a:lnTo>
                    <a:pt x="576" y="752"/>
                  </a:lnTo>
                  <a:lnTo>
                    <a:pt x="576" y="776"/>
                  </a:lnTo>
                  <a:lnTo>
                    <a:pt x="574" y="804"/>
                  </a:lnTo>
                  <a:lnTo>
                    <a:pt x="570" y="830"/>
                  </a:lnTo>
                  <a:lnTo>
                    <a:pt x="564" y="856"/>
                  </a:lnTo>
                  <a:lnTo>
                    <a:pt x="556" y="880"/>
                  </a:lnTo>
                  <a:lnTo>
                    <a:pt x="548" y="906"/>
                  </a:lnTo>
                  <a:lnTo>
                    <a:pt x="538" y="930"/>
                  </a:lnTo>
                  <a:lnTo>
                    <a:pt x="516" y="978"/>
                  </a:lnTo>
                  <a:lnTo>
                    <a:pt x="492" y="1020"/>
                  </a:lnTo>
                  <a:lnTo>
                    <a:pt x="476" y="1042"/>
                  </a:lnTo>
                  <a:lnTo>
                    <a:pt x="458" y="1064"/>
                  </a:lnTo>
                  <a:lnTo>
                    <a:pt x="438" y="1084"/>
                  </a:lnTo>
                  <a:lnTo>
                    <a:pt x="418" y="1104"/>
                  </a:lnTo>
                  <a:lnTo>
                    <a:pt x="396" y="1124"/>
                  </a:lnTo>
                  <a:lnTo>
                    <a:pt x="374" y="1140"/>
                  </a:lnTo>
                  <a:lnTo>
                    <a:pt x="350" y="1154"/>
                  </a:lnTo>
                  <a:lnTo>
                    <a:pt x="324" y="1166"/>
                  </a:lnTo>
                  <a:lnTo>
                    <a:pt x="384" y="1138"/>
                  </a:lnTo>
                  <a:lnTo>
                    <a:pt x="412" y="1122"/>
                  </a:lnTo>
                  <a:lnTo>
                    <a:pt x="440" y="1104"/>
                  </a:lnTo>
                  <a:lnTo>
                    <a:pt x="468" y="1086"/>
                  </a:lnTo>
                  <a:lnTo>
                    <a:pt x="494" y="1068"/>
                  </a:lnTo>
                  <a:lnTo>
                    <a:pt x="520" y="1048"/>
                  </a:lnTo>
                  <a:lnTo>
                    <a:pt x="546" y="1026"/>
                  </a:lnTo>
                  <a:lnTo>
                    <a:pt x="568" y="1004"/>
                  </a:lnTo>
                  <a:lnTo>
                    <a:pt x="592" y="980"/>
                  </a:lnTo>
                  <a:lnTo>
                    <a:pt x="614" y="956"/>
                  </a:lnTo>
                  <a:lnTo>
                    <a:pt x="634" y="932"/>
                  </a:lnTo>
                  <a:lnTo>
                    <a:pt x="652" y="904"/>
                  </a:lnTo>
                  <a:lnTo>
                    <a:pt x="670" y="878"/>
                  </a:lnTo>
                  <a:lnTo>
                    <a:pt x="688" y="848"/>
                  </a:lnTo>
                  <a:lnTo>
                    <a:pt x="702" y="820"/>
                  </a:lnTo>
                  <a:lnTo>
                    <a:pt x="720" y="782"/>
                  </a:lnTo>
                  <a:lnTo>
                    <a:pt x="734" y="744"/>
                  </a:lnTo>
                  <a:lnTo>
                    <a:pt x="744" y="702"/>
                  </a:lnTo>
                  <a:lnTo>
                    <a:pt x="752" y="662"/>
                  </a:lnTo>
                  <a:lnTo>
                    <a:pt x="758" y="620"/>
                  </a:lnTo>
                  <a:lnTo>
                    <a:pt x="760" y="578"/>
                  </a:lnTo>
                  <a:lnTo>
                    <a:pt x="758" y="538"/>
                  </a:lnTo>
                  <a:lnTo>
                    <a:pt x="750" y="496"/>
                  </a:lnTo>
                  <a:lnTo>
                    <a:pt x="742" y="466"/>
                  </a:lnTo>
                  <a:lnTo>
                    <a:pt x="730" y="436"/>
                  </a:lnTo>
                  <a:lnTo>
                    <a:pt x="714" y="410"/>
                  </a:lnTo>
                  <a:lnTo>
                    <a:pt x="696" y="384"/>
                  </a:lnTo>
                  <a:lnTo>
                    <a:pt x="676" y="358"/>
                  </a:lnTo>
                  <a:lnTo>
                    <a:pt x="654" y="336"/>
                  </a:lnTo>
                  <a:lnTo>
                    <a:pt x="632" y="314"/>
                  </a:lnTo>
                  <a:lnTo>
                    <a:pt x="608" y="294"/>
                  </a:lnTo>
                  <a:lnTo>
                    <a:pt x="576" y="270"/>
                  </a:lnTo>
                  <a:lnTo>
                    <a:pt x="518" y="228"/>
                  </a:lnTo>
                  <a:lnTo>
                    <a:pt x="486" y="206"/>
                  </a:lnTo>
                  <a:lnTo>
                    <a:pt x="460" y="190"/>
                  </a:lnTo>
                  <a:lnTo>
                    <a:pt x="440" y="180"/>
                  </a:lnTo>
                  <a:lnTo>
                    <a:pt x="434" y="178"/>
                  </a:lnTo>
                  <a:lnTo>
                    <a:pt x="430" y="180"/>
                  </a:lnTo>
                  <a:lnTo>
                    <a:pt x="534" y="0"/>
                  </a:lnTo>
                  <a:close/>
                </a:path>
              </a:pathLst>
            </a:custGeom>
            <a:solidFill>
              <a:srgbClr val="00B050"/>
            </a:solidFill>
            <a:ln w="12700">
              <a:noFill/>
              <a:round/>
            </a:ln>
            <a:scene3d>
              <a:camera prst="orthographicFront"/>
              <a:lightRig rig="threePt" dir="t"/>
            </a:scene3d>
            <a:sp3d>
              <a:bevelT/>
            </a:sp3d>
          </p:spPr>
          <p:txBody>
            <a:bodyPr lIns="91413" tIns="45706" rIns="91413" bIns="45706"/>
            <a:lstStyle/>
            <a:p>
              <a:endParaRPr lang="zh-CN" altLang="en-US" sz="900" dirty="0">
                <a:solidFill>
                  <a:srgbClr val="FFD860"/>
                </a:solidFill>
              </a:endParaRPr>
            </a:p>
          </p:txBody>
        </p:sp>
        <p:sp>
          <p:nvSpPr>
            <p:cNvPr id="70" name="Freeform 4446"/>
            <p:cNvSpPr/>
            <p:nvPr/>
          </p:nvSpPr>
          <p:spPr bwMode="auto">
            <a:xfrm rot="14400000" flipH="1" flipV="1">
              <a:off x="3698890" y="3282225"/>
              <a:ext cx="993677" cy="1522794"/>
            </a:xfrm>
            <a:custGeom>
              <a:avLst/>
              <a:gdLst>
                <a:gd name="T0" fmla="*/ 2147483647 w 760"/>
                <a:gd name="T1" fmla="*/ 2147483647 h 1166"/>
                <a:gd name="T2" fmla="*/ 2147483647 w 760"/>
                <a:gd name="T3" fmla="*/ 2147483647 h 1166"/>
                <a:gd name="T4" fmla="*/ 2147483647 w 760"/>
                <a:gd name="T5" fmla="*/ 2147483647 h 1166"/>
                <a:gd name="T6" fmla="*/ 2147483647 w 760"/>
                <a:gd name="T7" fmla="*/ 2147483647 h 1166"/>
                <a:gd name="T8" fmla="*/ 2147483647 w 760"/>
                <a:gd name="T9" fmla="*/ 2147483647 h 1166"/>
                <a:gd name="T10" fmla="*/ 2147483647 w 760"/>
                <a:gd name="T11" fmla="*/ 2147483647 h 1166"/>
                <a:gd name="T12" fmla="*/ 2147483647 w 760"/>
                <a:gd name="T13" fmla="*/ 2147483647 h 1166"/>
                <a:gd name="T14" fmla="*/ 2147483647 w 760"/>
                <a:gd name="T15" fmla="*/ 2147483647 h 1166"/>
                <a:gd name="T16" fmla="*/ 2147483647 w 760"/>
                <a:gd name="T17" fmla="*/ 2147483647 h 1166"/>
                <a:gd name="T18" fmla="*/ 2147483647 w 760"/>
                <a:gd name="T19" fmla="*/ 2147483647 h 1166"/>
                <a:gd name="T20" fmla="*/ 2147483647 w 760"/>
                <a:gd name="T21" fmla="*/ 2147483647 h 1166"/>
                <a:gd name="T22" fmla="*/ 2147483647 w 760"/>
                <a:gd name="T23" fmla="*/ 2147483647 h 1166"/>
                <a:gd name="T24" fmla="*/ 2147483647 w 760"/>
                <a:gd name="T25" fmla="*/ 2147483647 h 1166"/>
                <a:gd name="T26" fmla="*/ 2147483647 w 760"/>
                <a:gd name="T27" fmla="*/ 2147483647 h 1166"/>
                <a:gd name="T28" fmla="*/ 2147483647 w 760"/>
                <a:gd name="T29" fmla="*/ 2147483647 h 1166"/>
                <a:gd name="T30" fmla="*/ 2147483647 w 760"/>
                <a:gd name="T31" fmla="*/ 2147483647 h 1166"/>
                <a:gd name="T32" fmla="*/ 2147483647 w 760"/>
                <a:gd name="T33" fmla="*/ 2147483647 h 1166"/>
                <a:gd name="T34" fmla="*/ 2147483647 w 760"/>
                <a:gd name="T35" fmla="*/ 2147483647 h 1166"/>
                <a:gd name="T36" fmla="*/ 2147483647 w 760"/>
                <a:gd name="T37" fmla="*/ 2147483647 h 1166"/>
                <a:gd name="T38" fmla="*/ 2147483647 w 760"/>
                <a:gd name="T39" fmla="*/ 2147483647 h 1166"/>
                <a:gd name="T40" fmla="*/ 2147483647 w 760"/>
                <a:gd name="T41" fmla="*/ 2147483647 h 1166"/>
                <a:gd name="T42" fmla="*/ 2147483647 w 760"/>
                <a:gd name="T43" fmla="*/ 2147483647 h 1166"/>
                <a:gd name="T44" fmla="*/ 2147483647 w 760"/>
                <a:gd name="T45" fmla="*/ 2147483647 h 1166"/>
                <a:gd name="T46" fmla="*/ 2147483647 w 760"/>
                <a:gd name="T47" fmla="*/ 2147483647 h 1166"/>
                <a:gd name="T48" fmla="*/ 2147483647 w 760"/>
                <a:gd name="T49" fmla="*/ 2147483647 h 1166"/>
                <a:gd name="T50" fmla="*/ 2147483647 w 760"/>
                <a:gd name="T51" fmla="*/ 2147483647 h 1166"/>
                <a:gd name="T52" fmla="*/ 2147483647 w 760"/>
                <a:gd name="T53" fmla="*/ 2147483647 h 1166"/>
                <a:gd name="T54" fmla="*/ 2147483647 w 760"/>
                <a:gd name="T55" fmla="*/ 2147483647 h 1166"/>
                <a:gd name="T56" fmla="*/ 2147483647 w 760"/>
                <a:gd name="T57" fmla="*/ 2147483647 h 1166"/>
                <a:gd name="T58" fmla="*/ 2147483647 w 760"/>
                <a:gd name="T59" fmla="*/ 2147483647 h 1166"/>
                <a:gd name="T60" fmla="*/ 2147483647 w 760"/>
                <a:gd name="T61" fmla="*/ 2147483647 h 1166"/>
                <a:gd name="T62" fmla="*/ 2147483647 w 760"/>
                <a:gd name="T63" fmla="*/ 2147483647 h 1166"/>
                <a:gd name="T64" fmla="*/ 2147483647 w 760"/>
                <a:gd name="T65" fmla="*/ 2147483647 h 1166"/>
                <a:gd name="T66" fmla="*/ 2147483647 w 760"/>
                <a:gd name="T67" fmla="*/ 2147483647 h 1166"/>
                <a:gd name="T68" fmla="*/ 2147483647 w 760"/>
                <a:gd name="T69" fmla="*/ 2147483647 h 1166"/>
                <a:gd name="T70" fmla="*/ 2147483647 w 760"/>
                <a:gd name="T71" fmla="*/ 2147483647 h 1166"/>
                <a:gd name="T72" fmla="*/ 2147483647 w 760"/>
                <a:gd name="T73" fmla="*/ 2147483647 h 1166"/>
                <a:gd name="T74" fmla="*/ 2147483647 w 760"/>
                <a:gd name="T75" fmla="*/ 2147483647 h 1166"/>
                <a:gd name="T76" fmla="*/ 2147483647 w 760"/>
                <a:gd name="T77" fmla="*/ 2147483647 h 1166"/>
                <a:gd name="T78" fmla="*/ 2147483647 w 760"/>
                <a:gd name="T79" fmla="*/ 2147483647 h 1166"/>
                <a:gd name="T80" fmla="*/ 2147483647 w 760"/>
                <a:gd name="T81" fmla="*/ 2147483647 h 1166"/>
                <a:gd name="T82" fmla="*/ 2147483647 w 760"/>
                <a:gd name="T83" fmla="*/ 2147483647 h 1166"/>
                <a:gd name="T84" fmla="*/ 2147483647 w 760"/>
                <a:gd name="T85" fmla="*/ 2147483647 h 1166"/>
                <a:gd name="T86" fmla="*/ 2147483647 w 760"/>
                <a:gd name="T87" fmla="*/ 2147483647 h 1166"/>
                <a:gd name="T88" fmla="*/ 2147483647 w 760"/>
                <a:gd name="T89" fmla="*/ 0 h 1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60"/>
                <a:gd name="T136" fmla="*/ 0 h 1166"/>
                <a:gd name="T137" fmla="*/ 760 w 760"/>
                <a:gd name="T138" fmla="*/ 1166 h 1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60" h="1166">
                  <a:moveTo>
                    <a:pt x="534" y="0"/>
                  </a:moveTo>
                  <a:lnTo>
                    <a:pt x="234" y="2"/>
                  </a:lnTo>
                  <a:lnTo>
                    <a:pt x="0" y="407"/>
                  </a:lnTo>
                  <a:lnTo>
                    <a:pt x="152" y="662"/>
                  </a:lnTo>
                  <a:lnTo>
                    <a:pt x="260" y="476"/>
                  </a:lnTo>
                  <a:lnTo>
                    <a:pt x="262" y="474"/>
                  </a:lnTo>
                  <a:lnTo>
                    <a:pt x="268" y="472"/>
                  </a:lnTo>
                  <a:lnTo>
                    <a:pt x="284" y="472"/>
                  </a:lnTo>
                  <a:lnTo>
                    <a:pt x="306" y="476"/>
                  </a:lnTo>
                  <a:lnTo>
                    <a:pt x="330" y="482"/>
                  </a:lnTo>
                  <a:lnTo>
                    <a:pt x="376" y="496"/>
                  </a:lnTo>
                  <a:lnTo>
                    <a:pt x="402" y="506"/>
                  </a:lnTo>
                  <a:lnTo>
                    <a:pt x="424" y="516"/>
                  </a:lnTo>
                  <a:lnTo>
                    <a:pt x="444" y="528"/>
                  </a:lnTo>
                  <a:lnTo>
                    <a:pt x="464" y="542"/>
                  </a:lnTo>
                  <a:lnTo>
                    <a:pt x="484" y="556"/>
                  </a:lnTo>
                  <a:lnTo>
                    <a:pt x="502" y="574"/>
                  </a:lnTo>
                  <a:lnTo>
                    <a:pt x="518" y="590"/>
                  </a:lnTo>
                  <a:lnTo>
                    <a:pt x="532" y="610"/>
                  </a:lnTo>
                  <a:lnTo>
                    <a:pt x="546" y="630"/>
                  </a:lnTo>
                  <a:lnTo>
                    <a:pt x="556" y="652"/>
                  </a:lnTo>
                  <a:lnTo>
                    <a:pt x="566" y="676"/>
                  </a:lnTo>
                  <a:lnTo>
                    <a:pt x="572" y="700"/>
                  </a:lnTo>
                  <a:lnTo>
                    <a:pt x="576" y="726"/>
                  </a:lnTo>
                  <a:lnTo>
                    <a:pt x="576" y="752"/>
                  </a:lnTo>
                  <a:lnTo>
                    <a:pt x="576" y="776"/>
                  </a:lnTo>
                  <a:lnTo>
                    <a:pt x="574" y="804"/>
                  </a:lnTo>
                  <a:lnTo>
                    <a:pt x="570" y="830"/>
                  </a:lnTo>
                  <a:lnTo>
                    <a:pt x="564" y="856"/>
                  </a:lnTo>
                  <a:lnTo>
                    <a:pt x="556" y="880"/>
                  </a:lnTo>
                  <a:lnTo>
                    <a:pt x="548" y="906"/>
                  </a:lnTo>
                  <a:lnTo>
                    <a:pt x="538" y="930"/>
                  </a:lnTo>
                  <a:lnTo>
                    <a:pt x="516" y="978"/>
                  </a:lnTo>
                  <a:lnTo>
                    <a:pt x="492" y="1020"/>
                  </a:lnTo>
                  <a:lnTo>
                    <a:pt x="476" y="1042"/>
                  </a:lnTo>
                  <a:lnTo>
                    <a:pt x="458" y="1064"/>
                  </a:lnTo>
                  <a:lnTo>
                    <a:pt x="438" y="1084"/>
                  </a:lnTo>
                  <a:lnTo>
                    <a:pt x="418" y="1104"/>
                  </a:lnTo>
                  <a:lnTo>
                    <a:pt x="396" y="1124"/>
                  </a:lnTo>
                  <a:lnTo>
                    <a:pt x="374" y="1140"/>
                  </a:lnTo>
                  <a:lnTo>
                    <a:pt x="350" y="1154"/>
                  </a:lnTo>
                  <a:lnTo>
                    <a:pt x="324" y="1166"/>
                  </a:lnTo>
                  <a:lnTo>
                    <a:pt x="384" y="1138"/>
                  </a:lnTo>
                  <a:lnTo>
                    <a:pt x="412" y="1122"/>
                  </a:lnTo>
                  <a:lnTo>
                    <a:pt x="440" y="1104"/>
                  </a:lnTo>
                  <a:lnTo>
                    <a:pt x="468" y="1086"/>
                  </a:lnTo>
                  <a:lnTo>
                    <a:pt x="494" y="1068"/>
                  </a:lnTo>
                  <a:lnTo>
                    <a:pt x="520" y="1048"/>
                  </a:lnTo>
                  <a:lnTo>
                    <a:pt x="546" y="1026"/>
                  </a:lnTo>
                  <a:lnTo>
                    <a:pt x="568" y="1004"/>
                  </a:lnTo>
                  <a:lnTo>
                    <a:pt x="592" y="980"/>
                  </a:lnTo>
                  <a:lnTo>
                    <a:pt x="614" y="956"/>
                  </a:lnTo>
                  <a:lnTo>
                    <a:pt x="634" y="932"/>
                  </a:lnTo>
                  <a:lnTo>
                    <a:pt x="652" y="904"/>
                  </a:lnTo>
                  <a:lnTo>
                    <a:pt x="670" y="878"/>
                  </a:lnTo>
                  <a:lnTo>
                    <a:pt x="688" y="848"/>
                  </a:lnTo>
                  <a:lnTo>
                    <a:pt x="702" y="820"/>
                  </a:lnTo>
                  <a:lnTo>
                    <a:pt x="720" y="782"/>
                  </a:lnTo>
                  <a:lnTo>
                    <a:pt x="734" y="744"/>
                  </a:lnTo>
                  <a:lnTo>
                    <a:pt x="744" y="702"/>
                  </a:lnTo>
                  <a:lnTo>
                    <a:pt x="752" y="662"/>
                  </a:lnTo>
                  <a:lnTo>
                    <a:pt x="758" y="620"/>
                  </a:lnTo>
                  <a:lnTo>
                    <a:pt x="760" y="578"/>
                  </a:lnTo>
                  <a:lnTo>
                    <a:pt x="758" y="538"/>
                  </a:lnTo>
                  <a:lnTo>
                    <a:pt x="750" y="496"/>
                  </a:lnTo>
                  <a:lnTo>
                    <a:pt x="742" y="466"/>
                  </a:lnTo>
                  <a:lnTo>
                    <a:pt x="730" y="436"/>
                  </a:lnTo>
                  <a:lnTo>
                    <a:pt x="714" y="410"/>
                  </a:lnTo>
                  <a:lnTo>
                    <a:pt x="696" y="384"/>
                  </a:lnTo>
                  <a:lnTo>
                    <a:pt x="676" y="358"/>
                  </a:lnTo>
                  <a:lnTo>
                    <a:pt x="654" y="336"/>
                  </a:lnTo>
                  <a:lnTo>
                    <a:pt x="632" y="314"/>
                  </a:lnTo>
                  <a:lnTo>
                    <a:pt x="608" y="294"/>
                  </a:lnTo>
                  <a:lnTo>
                    <a:pt x="576" y="270"/>
                  </a:lnTo>
                  <a:lnTo>
                    <a:pt x="518" y="228"/>
                  </a:lnTo>
                  <a:lnTo>
                    <a:pt x="486" y="206"/>
                  </a:lnTo>
                  <a:lnTo>
                    <a:pt x="460" y="190"/>
                  </a:lnTo>
                  <a:lnTo>
                    <a:pt x="440" y="180"/>
                  </a:lnTo>
                  <a:lnTo>
                    <a:pt x="434" y="178"/>
                  </a:lnTo>
                  <a:lnTo>
                    <a:pt x="430" y="180"/>
                  </a:lnTo>
                  <a:lnTo>
                    <a:pt x="534" y="0"/>
                  </a:lnTo>
                  <a:close/>
                </a:path>
              </a:pathLst>
            </a:custGeom>
            <a:solidFill>
              <a:srgbClr val="0070C0"/>
            </a:solidFill>
            <a:ln w="12700">
              <a:noFill/>
              <a:round/>
            </a:ln>
            <a:scene3d>
              <a:camera prst="orthographicFront"/>
              <a:lightRig rig="threePt" dir="t"/>
            </a:scene3d>
            <a:sp3d>
              <a:bevelT/>
            </a:sp3d>
          </p:spPr>
          <p:txBody>
            <a:bodyPr lIns="91413" tIns="45706" rIns="91413" bIns="45706"/>
            <a:lstStyle/>
            <a:p>
              <a:endParaRPr lang="zh-CN" altLang="en-US" sz="900" dirty="0">
                <a:solidFill>
                  <a:srgbClr val="FFD860"/>
                </a:solidFill>
              </a:endParaRPr>
            </a:p>
          </p:txBody>
        </p:sp>
        <p:sp>
          <p:nvSpPr>
            <p:cNvPr id="71" name="TextBox 49"/>
            <p:cNvSpPr txBox="1"/>
            <p:nvPr/>
          </p:nvSpPr>
          <p:spPr>
            <a:xfrm>
              <a:off x="937216" y="3723846"/>
              <a:ext cx="2592216" cy="1061801"/>
            </a:xfrm>
            <a:prstGeom prst="rect">
              <a:avLst/>
            </a:prstGeom>
            <a:noFill/>
          </p:spPr>
          <p:txBody>
            <a:bodyPr wrap="square" lIns="91413" tIns="45706" rIns="91413" bIns="45706" rtlCol="0">
              <a:spAutoFit/>
            </a:bodyPr>
            <a:lstStyle>
              <a:defPPr>
                <a:defRPr lang="zh-CN"/>
              </a:defPPr>
              <a:lvl1pPr>
                <a:lnSpc>
                  <a:spcPct val="150000"/>
                </a:lnSpc>
                <a:defRPr sz="1600" b="1">
                  <a:latin typeface="微软雅黑" panose="020B0503020204020204" pitchFamily="34" charset="-122"/>
                  <a:ea typeface="微软雅黑" panose="020B0503020204020204" pitchFamily="34" charset="-122"/>
                </a:defRPr>
              </a:lvl1pPr>
            </a:lstStyle>
            <a:p>
              <a:r>
                <a:rPr lang="en-US" altLang="zh-CN" dirty="0"/>
                <a:t>D2-</a:t>
              </a:r>
              <a:r>
                <a:rPr lang="zh-CN" altLang="en-US" dirty="0"/>
                <a:t>团队建设：深入了解团队成员，建立信任、明确目标与行动；野外生存技能训练</a:t>
              </a:r>
              <a:endParaRPr lang="en-US" altLang="zh-CN" dirty="0"/>
            </a:p>
          </p:txBody>
        </p:sp>
        <p:sp>
          <p:nvSpPr>
            <p:cNvPr id="72" name="TextBox 50"/>
            <p:cNvSpPr txBox="1"/>
            <p:nvPr/>
          </p:nvSpPr>
          <p:spPr>
            <a:xfrm>
              <a:off x="5588418" y="969043"/>
              <a:ext cx="2736228" cy="650700"/>
            </a:xfrm>
            <a:prstGeom prst="rect">
              <a:avLst/>
            </a:prstGeom>
            <a:noFill/>
          </p:spPr>
          <p:txBody>
            <a:bodyPr wrap="square" lIns="91413" tIns="45706" rIns="91413" bIns="45706" rtlCol="0">
              <a:spAutoFit/>
            </a:bodyPr>
            <a:lstStyle>
              <a:defPPr>
                <a:defRPr lang="zh-CN"/>
              </a:defPPr>
              <a:lvl1pPr>
                <a:lnSpc>
                  <a:spcPct val="150000"/>
                </a:lnSpc>
                <a:defRPr sz="1600" b="1">
                  <a:latin typeface="微软雅黑" panose="020B0503020204020204" pitchFamily="34" charset="-122"/>
                  <a:ea typeface="微软雅黑" panose="020B0503020204020204" pitchFamily="34" charset="-122"/>
                </a:defRPr>
              </a:lvl1pPr>
            </a:lstStyle>
            <a:p>
              <a:r>
                <a:rPr lang="en-US" altLang="zh-CN" dirty="0"/>
                <a:t>D3</a:t>
              </a:r>
              <a:r>
                <a:rPr lang="zh-CN" altLang="en-US" dirty="0"/>
                <a:t>、</a:t>
              </a:r>
              <a:r>
                <a:rPr lang="en-US" altLang="zh-CN" dirty="0"/>
                <a:t>D4-</a:t>
              </a:r>
              <a:r>
                <a:rPr lang="zh-CN" altLang="en-US" dirty="0"/>
                <a:t>宁夏沙漠实景体验：</a:t>
              </a:r>
              <a:endParaRPr lang="en-US" altLang="zh-CN" dirty="0"/>
            </a:p>
            <a:p>
              <a:r>
                <a:rPr lang="zh-CN" altLang="en-US" dirty="0"/>
                <a:t>打造高凝聚力领导团队</a:t>
              </a:r>
              <a:endParaRPr lang="en-US" altLang="zh-CN" dirty="0"/>
            </a:p>
          </p:txBody>
        </p:sp>
        <p:sp>
          <p:nvSpPr>
            <p:cNvPr id="73" name="TextBox 52"/>
            <p:cNvSpPr txBox="1"/>
            <p:nvPr/>
          </p:nvSpPr>
          <p:spPr>
            <a:xfrm>
              <a:off x="454930" y="2276886"/>
              <a:ext cx="2592216" cy="738635"/>
            </a:xfrm>
            <a:prstGeom prst="rect">
              <a:avLst/>
            </a:prstGeom>
            <a:noFill/>
          </p:spPr>
          <p:txBody>
            <a:bodyPr wrap="square" lIns="91413" tIns="45706" rIns="91413" bIns="45706" rtlCol="0">
              <a:spAutoFit/>
            </a:bodyPr>
            <a:lstStyle>
              <a:defPPr>
                <a:defRPr lang="zh-CN"/>
              </a:defPPr>
              <a:lvl1pPr>
                <a:lnSpc>
                  <a:spcPct val="150000"/>
                </a:lnSpc>
                <a:defRPr sz="1600" b="1">
                  <a:latin typeface="微软雅黑" panose="020B0503020204020204" pitchFamily="34" charset="-122"/>
                  <a:ea typeface="微软雅黑" panose="020B0503020204020204" pitchFamily="34" charset="-122"/>
                </a:defRPr>
              </a:lvl1pPr>
            </a:lstStyle>
            <a:p>
              <a:r>
                <a:rPr lang="en-US" altLang="zh-CN" dirty="0"/>
                <a:t>D1-</a:t>
              </a:r>
              <a:r>
                <a:rPr lang="zh-CN" altLang="en-US" dirty="0"/>
                <a:t>导入培训：认识组织健康与团队（含测评报告解读）</a:t>
              </a:r>
              <a:endParaRPr lang="en-US" altLang="zh-CN" dirty="0"/>
            </a:p>
          </p:txBody>
        </p:sp>
        <p:sp>
          <p:nvSpPr>
            <p:cNvPr id="74" name="TextBox 53"/>
            <p:cNvSpPr txBox="1"/>
            <p:nvPr/>
          </p:nvSpPr>
          <p:spPr>
            <a:xfrm>
              <a:off x="857628" y="1061671"/>
              <a:ext cx="2304192" cy="650647"/>
            </a:xfrm>
            <a:prstGeom prst="rect">
              <a:avLst/>
            </a:prstGeom>
            <a:noFill/>
          </p:spPr>
          <p:txBody>
            <a:bodyPr wrap="square" lIns="91413" tIns="45706" rIns="91413" bIns="45706"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启动准备：组织健康测评；</a:t>
              </a:r>
              <a:endParaRPr lang="en-US" altLang="zh-CN" sz="1600" b="1" dirty="0">
                <a:latin typeface="微软雅黑" panose="020B0503020204020204" pitchFamily="34" charset="-122"/>
                <a:ea typeface="微软雅黑" panose="020B0503020204020204" pitchFamily="34" charset="-122"/>
              </a:endParaRPr>
            </a:p>
            <a:p>
              <a:pPr>
                <a:lnSpc>
                  <a:spcPct val="150000"/>
                </a:lnSpc>
              </a:pPr>
              <a:r>
                <a:rPr lang="zh-CN" altLang="en-US" sz="1600" b="1" dirty="0">
                  <a:latin typeface="微软雅黑" panose="020B0503020204020204" pitchFamily="34" charset="-122"/>
                  <a:ea typeface="微软雅黑" panose="020B0503020204020204" pitchFamily="34" charset="-122"/>
                </a:rPr>
                <a:t>个人体能训练准备</a:t>
              </a:r>
              <a:endParaRPr lang="en-US" altLang="zh-CN" sz="1600" b="1" dirty="0">
                <a:latin typeface="微软雅黑" panose="020B0503020204020204" pitchFamily="34" charset="-122"/>
                <a:ea typeface="微软雅黑" panose="020B0503020204020204" pitchFamily="34" charset="-122"/>
              </a:endParaRPr>
            </a:p>
          </p:txBody>
        </p:sp>
        <p:grpSp>
          <p:nvGrpSpPr>
            <p:cNvPr id="75" name="组合 17"/>
            <p:cNvGrpSpPr/>
            <p:nvPr/>
          </p:nvGrpSpPr>
          <p:grpSpPr>
            <a:xfrm>
              <a:off x="3639171" y="2080464"/>
              <a:ext cx="1600452" cy="1384171"/>
              <a:chOff x="3763493" y="2233506"/>
              <a:chExt cx="1600730" cy="1384598"/>
            </a:xfrm>
          </p:grpSpPr>
          <p:grpSp>
            <p:nvGrpSpPr>
              <p:cNvPr id="79" name="组合 18"/>
              <p:cNvGrpSpPr/>
              <p:nvPr/>
            </p:nvGrpSpPr>
            <p:grpSpPr>
              <a:xfrm>
                <a:off x="3763493" y="2233506"/>
                <a:ext cx="1600730" cy="1384598"/>
                <a:chOff x="3763493" y="2233506"/>
                <a:chExt cx="1600730" cy="1384598"/>
              </a:xfrm>
            </p:grpSpPr>
            <p:sp>
              <p:nvSpPr>
                <p:cNvPr id="81" name="AutoShape 4438"/>
                <p:cNvSpPr>
                  <a:spLocks noChangeArrowheads="1"/>
                </p:cNvSpPr>
                <p:nvPr/>
              </p:nvSpPr>
              <p:spPr bwMode="auto">
                <a:xfrm>
                  <a:off x="3763493" y="2233506"/>
                  <a:ext cx="1600730" cy="1384598"/>
                </a:xfrm>
                <a:prstGeom prst="hexagon">
                  <a:avLst>
                    <a:gd name="adj" fmla="val 28902"/>
                    <a:gd name="vf" fmla="val 115470"/>
                  </a:avLst>
                </a:prstGeom>
                <a:solidFill>
                  <a:schemeClr val="bg1">
                    <a:lumMod val="75000"/>
                    <a:alpha val="45098"/>
                  </a:schemeClr>
                </a:solidFill>
                <a:ln w="12700" algn="ctr">
                  <a:noFill/>
                  <a:miter lim="800000"/>
                </a:ln>
                <a:scene3d>
                  <a:camera prst="orthographicFront"/>
                  <a:lightRig rig="threePt" dir="t"/>
                </a:scene3d>
                <a:sp3d>
                  <a:bevelT/>
                </a:sp3d>
              </p:spPr>
              <p:txBody>
                <a:bodyPr wrap="none" lIns="92075" tIns="46038" rIns="92075" bIns="46038" anchor="ctr"/>
                <a:lstStyle/>
                <a:p>
                  <a:pPr algn="ctr"/>
                  <a:endParaRPr lang="zh-CN" altLang="zh-CN" sz="900" dirty="0">
                    <a:solidFill>
                      <a:srgbClr val="FFD860"/>
                    </a:solidFill>
                  </a:endParaRPr>
                </a:p>
              </p:txBody>
            </p:sp>
            <p:sp>
              <p:nvSpPr>
                <p:cNvPr id="82" name="AutoShape 4448"/>
                <p:cNvSpPr>
                  <a:spLocks noChangeArrowheads="1"/>
                </p:cNvSpPr>
                <p:nvPr/>
              </p:nvSpPr>
              <p:spPr bwMode="auto">
                <a:xfrm>
                  <a:off x="3833286" y="2294293"/>
                  <a:ext cx="1449888" cy="1255143"/>
                </a:xfrm>
                <a:prstGeom prst="hexagon">
                  <a:avLst>
                    <a:gd name="adj" fmla="val 28879"/>
                    <a:gd name="vf" fmla="val 115470"/>
                  </a:avLst>
                </a:prstGeom>
                <a:solidFill>
                  <a:srgbClr val="A99051"/>
                </a:solidFill>
                <a:ln w="12700" algn="ctr">
                  <a:noFill/>
                  <a:miter lim="800000"/>
                </a:ln>
                <a:scene3d>
                  <a:camera prst="orthographicFront"/>
                  <a:lightRig rig="threePt" dir="t"/>
                </a:scene3d>
                <a:sp3d>
                  <a:bevelT/>
                </a:sp3d>
              </p:spPr>
              <p:txBody>
                <a:bodyPr wrap="none" lIns="92075" tIns="46038" rIns="92075" bIns="46038" anchor="ctr"/>
                <a:lstStyle/>
                <a:p>
                  <a:pPr algn="ctr"/>
                  <a:endParaRPr lang="zh-CN" altLang="zh-CN" sz="900" dirty="0">
                    <a:solidFill>
                      <a:srgbClr val="FFD860"/>
                    </a:solidFill>
                  </a:endParaRPr>
                </a:p>
              </p:txBody>
            </p:sp>
          </p:grpSp>
          <p:sp>
            <p:nvSpPr>
              <p:cNvPr id="80" name="TextBox 2059"/>
              <p:cNvSpPr txBox="1"/>
              <p:nvPr/>
            </p:nvSpPr>
            <p:spPr>
              <a:xfrm>
                <a:off x="3860009" y="2562277"/>
                <a:ext cx="1340605" cy="801333"/>
              </a:xfrm>
              <a:prstGeom prst="rect">
                <a:avLst/>
              </a:prstGeom>
            </p:spPr>
            <p:txBody>
              <a:bodyPr wrap="square">
                <a:spAutoFit/>
              </a:bodyPr>
              <a:lstStyle>
                <a:defPPr>
                  <a:defRPr lang="zh-CN"/>
                </a:defPPr>
                <a:lvl1pPr>
                  <a:defRPr>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r>
                  <a:rPr lang="zh-CN" altLang="en-US" sz="2800" b="1" i="1" dirty="0">
                    <a:solidFill>
                      <a:schemeClr val="bg1"/>
                    </a:solidFill>
                  </a:rPr>
                  <a:t>第 一</a:t>
                </a:r>
                <a:endParaRPr lang="en-US" altLang="zh-CN" sz="2800" b="1" i="1" dirty="0">
                  <a:solidFill>
                    <a:schemeClr val="bg1"/>
                  </a:solidFill>
                </a:endParaRPr>
              </a:p>
              <a:p>
                <a:pPr algn="ctr"/>
                <a:endParaRPr lang="en-US" altLang="zh-CN" sz="900" b="1" i="1" dirty="0">
                  <a:solidFill>
                    <a:schemeClr val="bg1"/>
                  </a:solidFill>
                </a:endParaRPr>
              </a:p>
              <a:p>
                <a:pPr algn="ctr"/>
                <a:r>
                  <a:rPr lang="zh-CN" altLang="en-US" sz="2000" b="1" dirty="0">
                    <a:solidFill>
                      <a:schemeClr val="bg1"/>
                    </a:solidFill>
                  </a:rPr>
                  <a:t>团 队</a:t>
                </a:r>
                <a:endParaRPr lang="en-US" altLang="zh-CN" sz="2000" b="1" dirty="0">
                  <a:solidFill>
                    <a:schemeClr val="bg1"/>
                  </a:solidFill>
                </a:endParaRPr>
              </a:p>
            </p:txBody>
          </p:sp>
        </p:grpSp>
        <p:sp>
          <p:nvSpPr>
            <p:cNvPr id="76" name="Freeform 4439"/>
            <p:cNvSpPr/>
            <p:nvPr/>
          </p:nvSpPr>
          <p:spPr bwMode="auto">
            <a:xfrm rot="14472812">
              <a:off x="4249037" y="739500"/>
              <a:ext cx="992552" cy="1523919"/>
            </a:xfrm>
            <a:custGeom>
              <a:avLst/>
              <a:gdLst>
                <a:gd name="T0" fmla="*/ 2147483647 w 760"/>
                <a:gd name="T1" fmla="*/ 2147483647 h 1166"/>
                <a:gd name="T2" fmla="*/ 2147483647 w 760"/>
                <a:gd name="T3" fmla="*/ 2147483647 h 1166"/>
                <a:gd name="T4" fmla="*/ 2147483647 w 760"/>
                <a:gd name="T5" fmla="*/ 2147483647 h 1166"/>
                <a:gd name="T6" fmla="*/ 2147483647 w 760"/>
                <a:gd name="T7" fmla="*/ 2147483647 h 1166"/>
                <a:gd name="T8" fmla="*/ 2147483647 w 760"/>
                <a:gd name="T9" fmla="*/ 2147483647 h 1166"/>
                <a:gd name="T10" fmla="*/ 2147483647 w 760"/>
                <a:gd name="T11" fmla="*/ 2147483647 h 1166"/>
                <a:gd name="T12" fmla="*/ 2147483647 w 760"/>
                <a:gd name="T13" fmla="*/ 2147483647 h 1166"/>
                <a:gd name="T14" fmla="*/ 2147483647 w 760"/>
                <a:gd name="T15" fmla="*/ 2147483647 h 1166"/>
                <a:gd name="T16" fmla="*/ 2147483647 w 760"/>
                <a:gd name="T17" fmla="*/ 2147483647 h 1166"/>
                <a:gd name="T18" fmla="*/ 2147483647 w 760"/>
                <a:gd name="T19" fmla="*/ 2147483647 h 1166"/>
                <a:gd name="T20" fmla="*/ 2147483647 w 760"/>
                <a:gd name="T21" fmla="*/ 2147483647 h 1166"/>
                <a:gd name="T22" fmla="*/ 2147483647 w 760"/>
                <a:gd name="T23" fmla="*/ 2147483647 h 1166"/>
                <a:gd name="T24" fmla="*/ 2147483647 w 760"/>
                <a:gd name="T25" fmla="*/ 2147483647 h 1166"/>
                <a:gd name="T26" fmla="*/ 2147483647 w 760"/>
                <a:gd name="T27" fmla="*/ 2147483647 h 1166"/>
                <a:gd name="T28" fmla="*/ 2147483647 w 760"/>
                <a:gd name="T29" fmla="*/ 2147483647 h 1166"/>
                <a:gd name="T30" fmla="*/ 2147483647 w 760"/>
                <a:gd name="T31" fmla="*/ 2147483647 h 1166"/>
                <a:gd name="T32" fmla="*/ 2147483647 w 760"/>
                <a:gd name="T33" fmla="*/ 2147483647 h 1166"/>
                <a:gd name="T34" fmla="*/ 2147483647 w 760"/>
                <a:gd name="T35" fmla="*/ 2147483647 h 1166"/>
                <a:gd name="T36" fmla="*/ 2147483647 w 760"/>
                <a:gd name="T37" fmla="*/ 2147483647 h 1166"/>
                <a:gd name="T38" fmla="*/ 2147483647 w 760"/>
                <a:gd name="T39" fmla="*/ 2147483647 h 1166"/>
                <a:gd name="T40" fmla="*/ 2147483647 w 760"/>
                <a:gd name="T41" fmla="*/ 2147483647 h 1166"/>
                <a:gd name="T42" fmla="*/ 2147483647 w 760"/>
                <a:gd name="T43" fmla="*/ 2147483647 h 1166"/>
                <a:gd name="T44" fmla="*/ 2147483647 w 760"/>
                <a:gd name="T45" fmla="*/ 2147483647 h 1166"/>
                <a:gd name="T46" fmla="*/ 2147483647 w 760"/>
                <a:gd name="T47" fmla="*/ 2147483647 h 1166"/>
                <a:gd name="T48" fmla="*/ 2147483647 w 760"/>
                <a:gd name="T49" fmla="*/ 2147483647 h 1166"/>
                <a:gd name="T50" fmla="*/ 2147483647 w 760"/>
                <a:gd name="T51" fmla="*/ 2147483647 h 1166"/>
                <a:gd name="T52" fmla="*/ 2147483647 w 760"/>
                <a:gd name="T53" fmla="*/ 2147483647 h 1166"/>
                <a:gd name="T54" fmla="*/ 2147483647 w 760"/>
                <a:gd name="T55" fmla="*/ 2147483647 h 1166"/>
                <a:gd name="T56" fmla="*/ 2147483647 w 760"/>
                <a:gd name="T57" fmla="*/ 2147483647 h 1166"/>
                <a:gd name="T58" fmla="*/ 2147483647 w 760"/>
                <a:gd name="T59" fmla="*/ 2147483647 h 1166"/>
                <a:gd name="T60" fmla="*/ 2147483647 w 760"/>
                <a:gd name="T61" fmla="*/ 2147483647 h 1166"/>
                <a:gd name="T62" fmla="*/ 2147483647 w 760"/>
                <a:gd name="T63" fmla="*/ 2147483647 h 1166"/>
                <a:gd name="T64" fmla="*/ 2147483647 w 760"/>
                <a:gd name="T65" fmla="*/ 2147483647 h 1166"/>
                <a:gd name="T66" fmla="*/ 2147483647 w 760"/>
                <a:gd name="T67" fmla="*/ 2147483647 h 1166"/>
                <a:gd name="T68" fmla="*/ 2147483647 w 760"/>
                <a:gd name="T69" fmla="*/ 2147483647 h 1166"/>
                <a:gd name="T70" fmla="*/ 2147483647 w 760"/>
                <a:gd name="T71" fmla="*/ 2147483647 h 1166"/>
                <a:gd name="T72" fmla="*/ 2147483647 w 760"/>
                <a:gd name="T73" fmla="*/ 2147483647 h 1166"/>
                <a:gd name="T74" fmla="*/ 2147483647 w 760"/>
                <a:gd name="T75" fmla="*/ 2147483647 h 1166"/>
                <a:gd name="T76" fmla="*/ 2147483647 w 760"/>
                <a:gd name="T77" fmla="*/ 2147483647 h 1166"/>
                <a:gd name="T78" fmla="*/ 2147483647 w 760"/>
                <a:gd name="T79" fmla="*/ 2147483647 h 1166"/>
                <a:gd name="T80" fmla="*/ 2147483647 w 760"/>
                <a:gd name="T81" fmla="*/ 2147483647 h 1166"/>
                <a:gd name="T82" fmla="*/ 2147483647 w 760"/>
                <a:gd name="T83" fmla="*/ 2147483647 h 1166"/>
                <a:gd name="T84" fmla="*/ 2147483647 w 760"/>
                <a:gd name="T85" fmla="*/ 2147483647 h 1166"/>
                <a:gd name="T86" fmla="*/ 2147483647 w 760"/>
                <a:gd name="T87" fmla="*/ 2147483647 h 1166"/>
                <a:gd name="T88" fmla="*/ 2147483647 w 760"/>
                <a:gd name="T89" fmla="*/ 0 h 1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60"/>
                <a:gd name="T136" fmla="*/ 0 h 1166"/>
                <a:gd name="T137" fmla="*/ 760 w 760"/>
                <a:gd name="T138" fmla="*/ 1166 h 1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60" h="1166">
                  <a:moveTo>
                    <a:pt x="534" y="0"/>
                  </a:moveTo>
                  <a:lnTo>
                    <a:pt x="234" y="2"/>
                  </a:lnTo>
                  <a:lnTo>
                    <a:pt x="0" y="407"/>
                  </a:lnTo>
                  <a:lnTo>
                    <a:pt x="152" y="662"/>
                  </a:lnTo>
                  <a:lnTo>
                    <a:pt x="260" y="476"/>
                  </a:lnTo>
                  <a:lnTo>
                    <a:pt x="262" y="474"/>
                  </a:lnTo>
                  <a:lnTo>
                    <a:pt x="268" y="472"/>
                  </a:lnTo>
                  <a:lnTo>
                    <a:pt x="284" y="472"/>
                  </a:lnTo>
                  <a:lnTo>
                    <a:pt x="306" y="476"/>
                  </a:lnTo>
                  <a:lnTo>
                    <a:pt x="330" y="482"/>
                  </a:lnTo>
                  <a:lnTo>
                    <a:pt x="376" y="496"/>
                  </a:lnTo>
                  <a:lnTo>
                    <a:pt x="402" y="506"/>
                  </a:lnTo>
                  <a:lnTo>
                    <a:pt x="424" y="516"/>
                  </a:lnTo>
                  <a:lnTo>
                    <a:pt x="444" y="528"/>
                  </a:lnTo>
                  <a:lnTo>
                    <a:pt x="464" y="542"/>
                  </a:lnTo>
                  <a:lnTo>
                    <a:pt x="484" y="556"/>
                  </a:lnTo>
                  <a:lnTo>
                    <a:pt x="502" y="574"/>
                  </a:lnTo>
                  <a:lnTo>
                    <a:pt x="518" y="590"/>
                  </a:lnTo>
                  <a:lnTo>
                    <a:pt x="532" y="610"/>
                  </a:lnTo>
                  <a:lnTo>
                    <a:pt x="546" y="630"/>
                  </a:lnTo>
                  <a:lnTo>
                    <a:pt x="556" y="652"/>
                  </a:lnTo>
                  <a:lnTo>
                    <a:pt x="566" y="676"/>
                  </a:lnTo>
                  <a:lnTo>
                    <a:pt x="572" y="700"/>
                  </a:lnTo>
                  <a:lnTo>
                    <a:pt x="576" y="726"/>
                  </a:lnTo>
                  <a:lnTo>
                    <a:pt x="576" y="752"/>
                  </a:lnTo>
                  <a:lnTo>
                    <a:pt x="576" y="776"/>
                  </a:lnTo>
                  <a:lnTo>
                    <a:pt x="574" y="804"/>
                  </a:lnTo>
                  <a:lnTo>
                    <a:pt x="570" y="830"/>
                  </a:lnTo>
                  <a:lnTo>
                    <a:pt x="564" y="856"/>
                  </a:lnTo>
                  <a:lnTo>
                    <a:pt x="556" y="880"/>
                  </a:lnTo>
                  <a:lnTo>
                    <a:pt x="548" y="906"/>
                  </a:lnTo>
                  <a:lnTo>
                    <a:pt x="538" y="930"/>
                  </a:lnTo>
                  <a:lnTo>
                    <a:pt x="516" y="978"/>
                  </a:lnTo>
                  <a:lnTo>
                    <a:pt x="492" y="1020"/>
                  </a:lnTo>
                  <a:lnTo>
                    <a:pt x="476" y="1042"/>
                  </a:lnTo>
                  <a:lnTo>
                    <a:pt x="458" y="1064"/>
                  </a:lnTo>
                  <a:lnTo>
                    <a:pt x="438" y="1084"/>
                  </a:lnTo>
                  <a:lnTo>
                    <a:pt x="418" y="1104"/>
                  </a:lnTo>
                  <a:lnTo>
                    <a:pt x="396" y="1124"/>
                  </a:lnTo>
                  <a:lnTo>
                    <a:pt x="374" y="1140"/>
                  </a:lnTo>
                  <a:lnTo>
                    <a:pt x="350" y="1154"/>
                  </a:lnTo>
                  <a:lnTo>
                    <a:pt x="324" y="1166"/>
                  </a:lnTo>
                  <a:lnTo>
                    <a:pt x="384" y="1138"/>
                  </a:lnTo>
                  <a:lnTo>
                    <a:pt x="412" y="1122"/>
                  </a:lnTo>
                  <a:lnTo>
                    <a:pt x="440" y="1104"/>
                  </a:lnTo>
                  <a:lnTo>
                    <a:pt x="468" y="1086"/>
                  </a:lnTo>
                  <a:lnTo>
                    <a:pt x="494" y="1068"/>
                  </a:lnTo>
                  <a:lnTo>
                    <a:pt x="520" y="1048"/>
                  </a:lnTo>
                  <a:lnTo>
                    <a:pt x="546" y="1026"/>
                  </a:lnTo>
                  <a:lnTo>
                    <a:pt x="568" y="1004"/>
                  </a:lnTo>
                  <a:lnTo>
                    <a:pt x="592" y="980"/>
                  </a:lnTo>
                  <a:lnTo>
                    <a:pt x="614" y="956"/>
                  </a:lnTo>
                  <a:lnTo>
                    <a:pt x="634" y="932"/>
                  </a:lnTo>
                  <a:lnTo>
                    <a:pt x="652" y="904"/>
                  </a:lnTo>
                  <a:lnTo>
                    <a:pt x="670" y="878"/>
                  </a:lnTo>
                  <a:lnTo>
                    <a:pt x="688" y="848"/>
                  </a:lnTo>
                  <a:lnTo>
                    <a:pt x="702" y="820"/>
                  </a:lnTo>
                  <a:lnTo>
                    <a:pt x="720" y="782"/>
                  </a:lnTo>
                  <a:lnTo>
                    <a:pt x="734" y="744"/>
                  </a:lnTo>
                  <a:lnTo>
                    <a:pt x="744" y="702"/>
                  </a:lnTo>
                  <a:lnTo>
                    <a:pt x="752" y="662"/>
                  </a:lnTo>
                  <a:lnTo>
                    <a:pt x="758" y="620"/>
                  </a:lnTo>
                  <a:lnTo>
                    <a:pt x="760" y="578"/>
                  </a:lnTo>
                  <a:lnTo>
                    <a:pt x="758" y="538"/>
                  </a:lnTo>
                  <a:lnTo>
                    <a:pt x="750" y="496"/>
                  </a:lnTo>
                  <a:lnTo>
                    <a:pt x="742" y="466"/>
                  </a:lnTo>
                  <a:lnTo>
                    <a:pt x="730" y="436"/>
                  </a:lnTo>
                  <a:lnTo>
                    <a:pt x="714" y="410"/>
                  </a:lnTo>
                  <a:lnTo>
                    <a:pt x="696" y="384"/>
                  </a:lnTo>
                  <a:lnTo>
                    <a:pt x="676" y="358"/>
                  </a:lnTo>
                  <a:lnTo>
                    <a:pt x="654" y="336"/>
                  </a:lnTo>
                  <a:lnTo>
                    <a:pt x="632" y="314"/>
                  </a:lnTo>
                  <a:lnTo>
                    <a:pt x="608" y="294"/>
                  </a:lnTo>
                  <a:lnTo>
                    <a:pt x="576" y="270"/>
                  </a:lnTo>
                  <a:lnTo>
                    <a:pt x="518" y="228"/>
                  </a:lnTo>
                  <a:lnTo>
                    <a:pt x="486" y="206"/>
                  </a:lnTo>
                  <a:lnTo>
                    <a:pt x="460" y="190"/>
                  </a:lnTo>
                  <a:lnTo>
                    <a:pt x="440" y="180"/>
                  </a:lnTo>
                  <a:lnTo>
                    <a:pt x="434" y="178"/>
                  </a:lnTo>
                  <a:lnTo>
                    <a:pt x="430" y="180"/>
                  </a:lnTo>
                  <a:lnTo>
                    <a:pt x="534" y="0"/>
                  </a:lnTo>
                  <a:close/>
                </a:path>
              </a:pathLst>
            </a:custGeom>
            <a:solidFill>
              <a:schemeClr val="tx2"/>
            </a:solidFill>
            <a:ln w="12700">
              <a:noFill/>
              <a:round/>
            </a:ln>
            <a:scene3d>
              <a:camera prst="orthographicFront"/>
              <a:lightRig rig="threePt" dir="t"/>
            </a:scene3d>
            <a:sp3d>
              <a:bevelT/>
            </a:sp3d>
          </p:spPr>
          <p:txBody>
            <a:bodyPr lIns="91413" tIns="45706" rIns="91413" bIns="45706"/>
            <a:lstStyle/>
            <a:p>
              <a:endParaRPr lang="zh-CN" altLang="en-US" sz="900" dirty="0">
                <a:solidFill>
                  <a:srgbClr val="FFD860"/>
                </a:solidFill>
              </a:endParaRPr>
            </a:p>
          </p:txBody>
        </p:sp>
        <p:sp>
          <p:nvSpPr>
            <p:cNvPr id="77" name="TextBox 49"/>
            <p:cNvSpPr txBox="1"/>
            <p:nvPr/>
          </p:nvSpPr>
          <p:spPr>
            <a:xfrm>
              <a:off x="6041332" y="2653264"/>
              <a:ext cx="2448204" cy="738635"/>
            </a:xfrm>
            <a:prstGeom prst="rect">
              <a:avLst/>
            </a:prstGeom>
            <a:noFill/>
          </p:spPr>
          <p:txBody>
            <a:bodyPr wrap="square" lIns="91413" tIns="45706" rIns="91413" bIns="45706" rtlCol="0">
              <a:spAutoFit/>
            </a:bodyPr>
            <a:lstStyle>
              <a:defPPr>
                <a:defRPr lang="zh-CN"/>
              </a:defPPr>
              <a:lvl1pPr>
                <a:lnSpc>
                  <a:spcPct val="150000"/>
                </a:lnSpc>
                <a:defRPr sz="1600" b="1">
                  <a:latin typeface="微软雅黑" panose="020B0503020204020204" pitchFamily="34" charset="-122"/>
                  <a:ea typeface="微软雅黑" panose="020B0503020204020204" pitchFamily="34" charset="-122"/>
                </a:defRPr>
              </a:lvl1pPr>
            </a:lstStyle>
            <a:p>
              <a:r>
                <a:rPr lang="en-US" altLang="zh-CN" dirty="0"/>
                <a:t>D5-</a:t>
              </a:r>
              <a:r>
                <a:rPr lang="zh-CN" altLang="en-US" dirty="0"/>
                <a:t>实景复盘体悟：达成共识，建立新知</a:t>
              </a:r>
              <a:endParaRPr lang="en-US" altLang="zh-CN" dirty="0"/>
            </a:p>
          </p:txBody>
        </p:sp>
        <p:sp>
          <p:nvSpPr>
            <p:cNvPr id="78" name="TextBox 49"/>
            <p:cNvSpPr txBox="1"/>
            <p:nvPr/>
          </p:nvSpPr>
          <p:spPr>
            <a:xfrm>
              <a:off x="6020454" y="3670129"/>
              <a:ext cx="2808234" cy="884033"/>
            </a:xfrm>
            <a:prstGeom prst="rect">
              <a:avLst/>
            </a:prstGeom>
            <a:noFill/>
          </p:spPr>
          <p:txBody>
            <a:bodyPr wrap="square" lIns="91413" tIns="45706" rIns="91413" bIns="45706" rtlCol="0">
              <a:spAutoFit/>
            </a:bodyPr>
            <a:lstStyle>
              <a:defPPr>
                <a:defRPr lang="zh-CN"/>
              </a:defPPr>
              <a:lvl1pPr>
                <a:lnSpc>
                  <a:spcPct val="150000"/>
                </a:lnSpc>
                <a:defRPr sz="1600" b="1">
                  <a:latin typeface="微软雅黑" panose="020B0503020204020204" pitchFamily="34" charset="-122"/>
                  <a:ea typeface="微软雅黑" panose="020B0503020204020204" pitchFamily="34" charset="-122"/>
                </a:defRPr>
              </a:lvl1pPr>
            </a:lstStyle>
            <a:p>
              <a:r>
                <a:rPr lang="en-US" altLang="zh-CN" dirty="0"/>
                <a:t>D6</a:t>
              </a:r>
              <a:r>
                <a:rPr lang="zh-CN" altLang="en-US" dirty="0"/>
                <a:t>、</a:t>
              </a:r>
              <a:r>
                <a:rPr lang="en-US" altLang="zh-CN" dirty="0"/>
                <a:t>D7-</a:t>
              </a:r>
              <a:r>
                <a:rPr lang="zh-CN" altLang="en-US" dirty="0"/>
                <a:t>团队深度建设：</a:t>
              </a:r>
              <a:r>
                <a:rPr lang="zh-CN" altLang="zh-CN" dirty="0"/>
                <a:t>重识组织、重构目标</a:t>
              </a:r>
              <a:r>
                <a:rPr lang="zh-CN" altLang="en-US" dirty="0"/>
                <a:t>，共创健康组织的打造计划，</a:t>
              </a:r>
              <a:r>
                <a:rPr lang="zh-CN" altLang="zh-CN" dirty="0"/>
                <a:t>共予责任</a:t>
              </a:r>
              <a:r>
                <a:rPr lang="zh-CN" altLang="en-US" dirty="0"/>
                <a:t>、共同承诺</a:t>
              </a:r>
              <a:endParaRPr lang="en-US" altLang="zh-CN" dirty="0"/>
            </a:p>
          </p:txBody>
        </p:sp>
      </p:grpSp>
    </p:spTree>
    <p:custDataLst>
      <p:tags r:id="rId1"/>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TEMPLATE_CATEGORY" val="custom"/>
  <p:tag name="KSO_WM_TEMPLATE_INDEX" val="20177418"/>
</p:tagLst>
</file>

<file path=ppt/tags/tag101.xml><?xml version="1.0" encoding="utf-8"?>
<p:tagLst xmlns:p="http://schemas.openxmlformats.org/presentationml/2006/main">
  <p:tag name="KSO_WM_TEMPLATE_CATEGORY" val="custom"/>
  <p:tag name="KSO_WM_TEMPLATE_INDEX" val="20177418"/>
</p:tagLst>
</file>

<file path=ppt/tags/tag102.xml><?xml version="1.0" encoding="utf-8"?>
<p:tagLst xmlns:p="http://schemas.openxmlformats.org/presentationml/2006/main">
  <p:tag name="KSO_WM_TEMPLATE_CATEGORY" val="custom"/>
  <p:tag name="KSO_WM_TEMPLATE_INDEX" val="20177418"/>
</p:tagLst>
</file>

<file path=ppt/tags/tag103.xml><?xml version="1.0" encoding="utf-8"?>
<p:tagLst xmlns:p="http://schemas.openxmlformats.org/presentationml/2006/main">
  <p:tag name="KSO_WM_TEMPLATE_CATEGORY" val="custom"/>
  <p:tag name="KSO_WM_TEMPLATE_INDEX" val="20177418"/>
</p:tagLst>
</file>

<file path=ppt/tags/tag104.xml><?xml version="1.0" encoding="utf-8"?>
<p:tagLst xmlns:p="http://schemas.openxmlformats.org/presentationml/2006/main">
  <p:tag name="KSO_WM_TEMPLATE_CATEGORY" val="custom"/>
  <p:tag name="KSO_WM_TEMPLATE_INDEX" val="20177418"/>
</p:tagLst>
</file>

<file path=ppt/tags/tag105.xml><?xml version="1.0" encoding="utf-8"?>
<p:tagLst xmlns:p="http://schemas.openxmlformats.org/presentationml/2006/main">
  <p:tag name="KSO_WM_TEMPLATE_CATEGORY" val="custom"/>
  <p:tag name="KSO_WM_TEMPLATE_INDEX" val="20177418"/>
</p:tagLst>
</file>

<file path=ppt/tags/tag106.xml><?xml version="1.0" encoding="utf-8"?>
<p:tagLst xmlns:p="http://schemas.openxmlformats.org/presentationml/2006/main">
  <p:tag name="KSO_WM_TEMPLATE_CATEGORY" val="custom"/>
  <p:tag name="KSO_WM_TEMPLATE_INDEX" val="20177418"/>
</p:tagLst>
</file>

<file path=ppt/tags/tag107.xml><?xml version="1.0" encoding="utf-8"?>
<p:tagLst xmlns:p="http://schemas.openxmlformats.org/presentationml/2006/main">
  <p:tag name="KSO_WM_TEMPLATE_CATEGORY" val="custom"/>
  <p:tag name="KSO_WM_TEMPLATE_INDEX" val="20177418"/>
</p:tagLst>
</file>

<file path=ppt/tags/tag108.xml><?xml version="1.0" encoding="utf-8"?>
<p:tagLst xmlns:p="http://schemas.openxmlformats.org/presentationml/2006/main">
  <p:tag name="KSO_WM_TEMPLATE_CATEGORY" val="custom"/>
  <p:tag name="KSO_WM_TEMPLATE_INDEX" val="20177418"/>
</p:tagLst>
</file>

<file path=ppt/tags/tag109.xml><?xml version="1.0" encoding="utf-8"?>
<p:tagLst xmlns:p="http://schemas.openxmlformats.org/presentationml/2006/main">
  <p:tag name="KSO_WM_TEMPLATE_CATEGORY" val="custom"/>
  <p:tag name="KSO_WM_TEMPLATE_INDEX" val="20177418"/>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p="http://schemas.openxmlformats.org/presentationml/2006/main">
  <p:tag name="KSO_WM_TEMPLATE_CATEGORY" val="custom"/>
  <p:tag name="KSO_WM_TEMPLATE_INDEX" val="20177418"/>
</p:tagLst>
</file>

<file path=ppt/tags/tag111.xml><?xml version="1.0" encoding="utf-8"?>
<p:tagLst xmlns:p="http://schemas.openxmlformats.org/presentationml/2006/main">
  <p:tag name="KSO_WM_TEMPLATE_CATEGORY" val="custom"/>
  <p:tag name="KSO_WM_TEMPLATE_INDEX" val="20177418"/>
</p:tagLst>
</file>

<file path=ppt/tags/tag112.xml><?xml version="1.0" encoding="utf-8"?>
<p:tagLst xmlns:p="http://schemas.openxmlformats.org/presentationml/2006/main">
  <p:tag name="KSO_WM_TEMPLATE_CATEGORY" val="custom"/>
  <p:tag name="KSO_WM_TEMPLATE_INDEX" val="20177418"/>
</p:tagLst>
</file>

<file path=ppt/tags/tag113.xml><?xml version="1.0" encoding="utf-8"?>
<p:tagLst xmlns:p="http://schemas.openxmlformats.org/presentationml/2006/main">
  <p:tag name="KSO_WM_TEMPLATE_CATEGORY" val="custom"/>
  <p:tag name="KSO_WM_TEMPLATE_INDEX" val="20177418"/>
</p:tagLst>
</file>

<file path=ppt/tags/tag114.xml><?xml version="1.0" encoding="utf-8"?>
<p:tagLst xmlns:p="http://schemas.openxmlformats.org/presentationml/2006/main">
  <p:tag name="KSO_WM_TEMPLATE_CATEGORY" val="custom"/>
  <p:tag name="KSO_WM_TEMPLATE_INDEX" val="20177418"/>
</p:tagLst>
</file>

<file path=ppt/tags/tag115.xml><?xml version="1.0" encoding="utf-8"?>
<p:tagLst xmlns:p="http://schemas.openxmlformats.org/presentationml/2006/main">
  <p:tag name="KSO_WM_TEMPLATE_CATEGORY" val="custom"/>
  <p:tag name="KSO_WM_TEMPLATE_INDEX" val="20177418"/>
</p:tagLst>
</file>

<file path=ppt/tags/tag116.xml><?xml version="1.0" encoding="utf-8"?>
<p:tagLst xmlns:p="http://schemas.openxmlformats.org/presentationml/2006/main">
  <p:tag name="KSO_WM_DOC_GUID" val="{c3c15256-5b3f-46aa-97f5-b97be4972ff5}"/>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TAG_VERSION" val="1.0"/>
  <p:tag name="KSO_WM_BEAUTIFY_FLAG" val="#wm#"/>
  <p:tag name="KSO_WM_UNIT_HIGHLIGHT" val="0"/>
  <p:tag name="KSO_WM_UNIT_COMPATIBLE" val="0"/>
  <p:tag name="KSO_WM_UNIT_DIAGRAM_ISNUMVISUAL" val="0"/>
  <p:tag name="KSO_WM_UNIT_DIAGRAM_ISREFERUNIT" val="0"/>
  <p:tag name="KSO_WM_UNIT_ID" val="_0**"/>
  <p:tag name="KSO_WM_UNIT_LAYERLEVEL" val="1"/>
  <p:tag name="KSO_WM_TEMPLATE_CATEGORY" val="custom"/>
  <p:tag name="KSO_WM_TEMPLATE_INDEX" val="20177418"/>
</p:tagLst>
</file>

<file path=ppt/tags/tag91.xml><?xml version="1.0" encoding="utf-8"?>
<p:tagLst xmlns:p="http://schemas.openxmlformats.org/presentationml/2006/main">
  <p:tag name="KSO_WM_TAG_VERSION" val="1.0"/>
  <p:tag name="KSO_WM_BEAUTIFY_FLAG" val="#wm#"/>
  <p:tag name="KSO_WM_UNIT_HIGHLIGHT" val="0"/>
  <p:tag name="KSO_WM_UNIT_COMPATIBLE" val="0"/>
  <p:tag name="KSO_WM_UNIT_DIAGRAM_ISNUMVISUAL" val="0"/>
  <p:tag name="KSO_WM_UNIT_DIAGRAM_ISREFERUNIT" val="0"/>
  <p:tag name="KSO_WM_UNIT_ID" val="_0**"/>
  <p:tag name="KSO_WM_UNIT_LAYERLEVEL" val="1"/>
  <p:tag name="KSO_WM_TEMPLATE_CATEGORY" val="custom"/>
  <p:tag name="KSO_WM_TEMPLATE_INDEX" val="20177418"/>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5.xml><?xml version="1.0" encoding="utf-8"?>
<p:tagLst xmlns:p="http://schemas.openxmlformats.org/presentationml/2006/main">
  <p:tag name="KSO_WM_TAG_VERSION" val="1.0"/>
  <p:tag name="KSO_WM_BEAUTIFY_FLAG" val="#wm#"/>
  <p:tag name="KSO_WM_COMBINE_RELATE_SLIDE_ID" val="background20176890_1"/>
  <p:tag name="KSO_WM_TEMPLATE_CATEGORY" val="custom"/>
  <p:tag name="KSO_WM_TEMPLATE_INDEX" val="20177418"/>
  <p:tag name="KSO_WM_TEMPLATE_SUBCATEGORY" val="0"/>
  <p:tag name="KSO_WM_TEMPLATE_THUMBS_INDEX" val="1、10、11、25、26"/>
</p:tagLst>
</file>

<file path=ppt/tags/tag96.xml><?xml version="1.0" encoding="utf-8"?>
<p:tagLst xmlns:p="http://schemas.openxmlformats.org/presentationml/2006/main">
  <p:tag name="KSO_WM_TEMPLATE_CATEGORY" val="custom"/>
  <p:tag name="KSO_WM_TEMPLATE_INDEX" val="20177418"/>
</p:tagLst>
</file>

<file path=ppt/tags/tag97.xml><?xml version="1.0" encoding="utf-8"?>
<p:tagLst xmlns:p="http://schemas.openxmlformats.org/presentationml/2006/main">
  <p:tag name="KSO_WM_TEMPLATE_CATEGORY" val="custom"/>
  <p:tag name="KSO_WM_TEMPLATE_INDEX" val="20177418"/>
</p:tagLst>
</file>

<file path=ppt/tags/tag98.xml><?xml version="1.0" encoding="utf-8"?>
<p:tagLst xmlns:p="http://schemas.openxmlformats.org/presentationml/2006/main">
  <p:tag name="KSO_WM_TEMPLATE_CATEGORY" val="custom"/>
  <p:tag name="KSO_WM_TEMPLATE_INDEX" val="20177418"/>
</p:tagLst>
</file>

<file path=ppt/tags/tag99.xml><?xml version="1.0" encoding="utf-8"?>
<p:tagLst xmlns:p="http://schemas.openxmlformats.org/presentationml/2006/main">
  <p:tag name="KSO_WM_TEMPLATE_CATEGORY" val="custom"/>
  <p:tag name="KSO_WM_TEMPLATE_INDEX" val="20177418"/>
</p:tagLst>
</file>

<file path=ppt/theme/theme1.xml><?xml version="1.0" encoding="utf-8"?>
<a:theme xmlns:a="http://schemas.openxmlformats.org/drawingml/2006/main" name="1_Office 主题​​">
  <a:themeElements>
    <a:clrScheme name="自定义 6">
      <a:dk1>
        <a:srgbClr val="000000"/>
      </a:dk1>
      <a:lt1>
        <a:srgbClr val="FFFFFF"/>
      </a:lt1>
      <a:dk2>
        <a:srgbClr val="238C3B"/>
      </a:dk2>
      <a:lt2>
        <a:srgbClr val="FFFFFF"/>
      </a:lt2>
      <a:accent1>
        <a:srgbClr val="238C3B"/>
      </a:accent1>
      <a:accent2>
        <a:srgbClr val="A6E989"/>
      </a:accent2>
      <a:accent3>
        <a:srgbClr val="90EFAE"/>
      </a:accent3>
      <a:accent4>
        <a:srgbClr val="98F0DD"/>
      </a:accent4>
      <a:accent5>
        <a:srgbClr val="C5DFC9"/>
      </a:accent5>
      <a:accent6>
        <a:srgbClr val="F5E83D"/>
      </a:accent6>
      <a:hlink>
        <a:srgbClr val="5ECAFB"/>
      </a:hlink>
      <a:folHlink>
        <a:srgbClr val="B759BC"/>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7313</Words>
  <Application>WPS 演示</Application>
  <PresentationFormat>宽屏</PresentationFormat>
  <Paragraphs>485</Paragraphs>
  <Slides>25</Slides>
  <Notes>5</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25</vt:i4>
      </vt:variant>
    </vt:vector>
  </HeadingPairs>
  <TitlesOfParts>
    <vt:vector size="46" baseType="lpstr">
      <vt:lpstr>Arial</vt:lpstr>
      <vt:lpstr>宋体</vt:lpstr>
      <vt:lpstr>Wingdings</vt:lpstr>
      <vt:lpstr>微软雅黑</vt:lpstr>
      <vt:lpstr>汉仪旗黑-85S</vt:lpstr>
      <vt:lpstr>Tahoma</vt:lpstr>
      <vt:lpstr>Tahoma</vt:lpstr>
      <vt:lpstr>Times New Roman</vt:lpstr>
      <vt:lpstr>微软雅黑 Light</vt:lpstr>
      <vt:lpstr>黑体</vt:lpstr>
      <vt:lpstr>Calibri</vt:lpstr>
      <vt:lpstr>Heiti SC Medium</vt:lpstr>
      <vt:lpstr>Arial Unicode MS</vt:lpstr>
      <vt:lpstr>Arial Unicode MS</vt:lpstr>
      <vt:lpstr>Times New Roman</vt:lpstr>
      <vt:lpstr>创艺繁标宋</vt:lpstr>
      <vt:lpstr>Impact</vt:lpstr>
      <vt:lpstr>华文楷体</vt:lpstr>
      <vt:lpstr>华文宋体</vt:lpstr>
      <vt:lpstr>华文彩云</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Teliss Tong</dc:creator>
  <cp:lastModifiedBy>头狼</cp:lastModifiedBy>
  <cp:revision>1424</cp:revision>
  <cp:lastPrinted>2019-02-27T09:20:00Z</cp:lastPrinted>
  <dcterms:created xsi:type="dcterms:W3CDTF">2014-04-05T12:30:00Z</dcterms:created>
  <dcterms:modified xsi:type="dcterms:W3CDTF">2020-01-15T01:40:39Z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2052-11.1.0.9339</vt:lpwstr>
  </property>
</Properties>
</file>